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notesMasterIdLst>
    <p:notesMasterId r:id="rId27"/>
  </p:notesMasterIdLst>
  <p:sldIdLst>
    <p:sldId id="256" r:id="rId2"/>
    <p:sldId id="295" r:id="rId3"/>
    <p:sldId id="296" r:id="rId4"/>
    <p:sldId id="293" r:id="rId5"/>
    <p:sldId id="284" r:id="rId6"/>
    <p:sldId id="299" r:id="rId7"/>
    <p:sldId id="298" r:id="rId8"/>
    <p:sldId id="314" r:id="rId9"/>
    <p:sldId id="297" r:id="rId10"/>
    <p:sldId id="285" r:id="rId11"/>
    <p:sldId id="300" r:id="rId12"/>
    <p:sldId id="301" r:id="rId13"/>
    <p:sldId id="302" r:id="rId14"/>
    <p:sldId id="316" r:id="rId15"/>
    <p:sldId id="303" r:id="rId16"/>
    <p:sldId id="286" r:id="rId17"/>
    <p:sldId id="304" r:id="rId18"/>
    <p:sldId id="287" r:id="rId19"/>
    <p:sldId id="315" r:id="rId20"/>
    <p:sldId id="308" r:id="rId21"/>
    <p:sldId id="288" r:id="rId22"/>
    <p:sldId id="309" r:id="rId23"/>
    <p:sldId id="310" r:id="rId24"/>
    <p:sldId id="290" r:id="rId25"/>
    <p:sldId id="31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0099FF"/>
    <a:srgbClr val="FF0066"/>
    <a:srgbClr val="00FF00"/>
    <a:srgbClr val="FF00FF"/>
    <a:srgbClr val="7030A0"/>
    <a:srgbClr val="008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78" autoAdjust="0"/>
    <p:restoredTop sz="94422"/>
  </p:normalViewPr>
  <p:slideViewPr>
    <p:cSldViewPr>
      <p:cViewPr varScale="1">
        <p:scale>
          <a:sx n="108" d="100"/>
          <a:sy n="108" d="100"/>
        </p:scale>
        <p:origin x="178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A27AD-AB25-4394-8451-6C455FFF0C3E}" type="datetimeFigureOut">
              <a:rPr lang="en-GB" smtClean="0"/>
              <a:t>14/09/2023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16F6F1-952B-4A96-8C32-E5BB803DF28C}" type="slidenum">
              <a:rPr lang="en-GB" smtClean="0"/>
              <a:t>‹#›</a:t>
            </a:fld>
            <a:endParaRPr lang="en-GB"/>
          </a:p>
        </p:txBody>
      </p:sp>
    </p:spTree>
    <p:extLst>
      <p:ext uri="{BB962C8B-B14F-4D97-AF65-F5344CB8AC3E}">
        <p14:creationId xmlns:p14="http://schemas.microsoft.com/office/powerpoint/2010/main" val="3927530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84158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311060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0419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5922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4091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272692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77616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340593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2376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27844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GB"/>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5C66919-25FF-4A96-BAAA-BF849921D5FA}"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3445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C66919-25FF-4A96-BAAA-BF849921D5FA}" type="datetimeFigureOut">
              <a:rPr lang="en-GB" smtClean="0"/>
              <a:t>14/09/2023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3911504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5C66919-25FF-4A96-BAAA-BF849921D5FA}" type="datetimeFigureOut">
              <a:rPr lang="en-GB" smtClean="0"/>
              <a:t>14/09/2023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361680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66919-25FF-4A96-BAAA-BF849921D5FA}" type="datetimeFigureOut">
              <a:rPr lang="en-GB" smtClean="0"/>
              <a:t>14/09/2023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20463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5C66919-25FF-4A96-BAAA-BF849921D5FA}"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14463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5C66919-25FF-4A96-BAAA-BF849921D5FA}"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576563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C66919-25FF-4A96-BAAA-BF849921D5FA}" type="datetimeFigureOut">
              <a:rPr lang="en-GB" smtClean="0"/>
              <a:t>14/09/2023</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778E3E1-3FA3-4B0A-953C-91E5385F20DB}" type="slidenum">
              <a:rPr lang="en-GB" smtClean="0"/>
              <a:t>‹#›</a:t>
            </a:fld>
            <a:endParaRPr lang="en-GB"/>
          </a:p>
        </p:txBody>
      </p:sp>
    </p:spTree>
    <p:extLst>
      <p:ext uri="{BB962C8B-B14F-4D97-AF65-F5344CB8AC3E}">
        <p14:creationId xmlns:p14="http://schemas.microsoft.com/office/powerpoint/2010/main" val="319208707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3" r:id="rId13"/>
    <p:sldLayoutId id="2147483944" r:id="rId14"/>
    <p:sldLayoutId id="2147483945" r:id="rId15"/>
    <p:sldLayoutId id="21474839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themeadowsprimaryschool.org.uk/assets/uploads/Documents/Zest-Menu/Meadows-Zest-Menu-Sept-2023.pdf"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hemeadowsprimaryschool.org.uk/about-us/#policies-and-procedure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nspcc.org.uk/what-is-child-abuse/types-of-abuse/bullying-and-cyberbullying/" TargetMode="External"/><Relationship Id="rId2" Type="http://schemas.openxmlformats.org/officeDocument/2006/relationships/hyperlink" Target="https://www.nspcc.org.uk/keeping-children-safe/online-safety/talking-child-online-safety/"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759418" y="332656"/>
            <a:ext cx="3643392" cy="1080120"/>
          </a:xfrm>
          <a:prstGeom prst="rect">
            <a:avLst/>
          </a:prstGeom>
        </p:spPr>
      </p:pic>
      <p:pic>
        <p:nvPicPr>
          <p:cNvPr id="3" name="Picture 2">
            <a:extLst>
              <a:ext uri="{FF2B5EF4-FFF2-40B4-BE49-F238E27FC236}">
                <a16:creationId xmlns:a16="http://schemas.microsoft.com/office/drawing/2014/main" id="{3AA59338-D74D-3D69-9A53-0D39F5D60056}"/>
              </a:ext>
            </a:extLst>
          </p:cNvPr>
          <p:cNvPicPr>
            <a:picLocks noChangeAspect="1"/>
          </p:cNvPicPr>
          <p:nvPr/>
        </p:nvPicPr>
        <p:blipFill>
          <a:blip r:embed="rId4"/>
          <a:stretch>
            <a:fillRect/>
          </a:stretch>
        </p:blipFill>
        <p:spPr>
          <a:xfrm>
            <a:off x="7532298" y="6044756"/>
            <a:ext cx="1611702" cy="813244"/>
          </a:xfrm>
          <a:prstGeom prst="rect">
            <a:avLst/>
          </a:prstGeom>
        </p:spPr>
      </p:pic>
      <p:sp>
        <p:nvSpPr>
          <p:cNvPr id="4" name="Title 1">
            <a:extLst>
              <a:ext uri="{FF2B5EF4-FFF2-40B4-BE49-F238E27FC236}">
                <a16:creationId xmlns:a16="http://schemas.microsoft.com/office/drawing/2014/main" id="{FC699893-24EA-9157-86A1-B67E7FAB2343}"/>
              </a:ext>
            </a:extLst>
          </p:cNvPr>
          <p:cNvSpPr>
            <a:spLocks noGrp="1"/>
          </p:cNvSpPr>
          <p:nvPr>
            <p:ph type="ctrTitle"/>
          </p:nvPr>
        </p:nvSpPr>
        <p:spPr>
          <a:xfrm>
            <a:off x="539552" y="2204864"/>
            <a:ext cx="8208912" cy="1550992"/>
          </a:xfrm>
        </p:spPr>
        <p:txBody>
          <a:bodyPr>
            <a:normAutofit fontScale="90000"/>
          </a:bodyPr>
          <a:lstStyle/>
          <a:p>
            <a:r>
              <a:rPr lang="en-US" sz="7200" dirty="0">
                <a:solidFill>
                  <a:schemeClr val="tx1"/>
                </a:solidFill>
              </a:rPr>
              <a:t>Welcome to Year 3/4</a:t>
            </a:r>
            <a:endParaRPr lang="en-GB" sz="7200" dirty="0">
              <a:solidFill>
                <a:schemeClr val="tx1"/>
              </a:solidFill>
            </a:endParaRPr>
          </a:p>
        </p:txBody>
      </p:sp>
    </p:spTree>
    <p:custDataLst>
      <p:tags r:id="rId1"/>
    </p:custDataLst>
    <p:extLst>
      <p:ext uri="{BB962C8B-B14F-4D97-AF65-F5344CB8AC3E}">
        <p14:creationId xmlns:p14="http://schemas.microsoft.com/office/powerpoint/2010/main" val="2896651026"/>
      </p:ext>
    </p:extLst>
  </p:cSld>
  <p:clrMapOvr>
    <a:masterClrMapping/>
  </p:clrMapOvr>
  <mc:AlternateContent xmlns:mc="http://schemas.openxmlformats.org/markup-compatibility/2006" xmlns:p14="http://schemas.microsoft.com/office/powerpoint/2010/main">
    <mc:Choice Requires="p14">
      <p:transition spd="slow" p14:dur="2000" advTm="22901"/>
    </mc:Choice>
    <mc:Fallback xmlns="">
      <p:transition spd="slow" advTm="2290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0"/>
            <a:ext cx="6347713" cy="1320800"/>
          </a:xfrm>
        </p:spPr>
        <p:txBody>
          <a:bodyPr>
            <a:normAutofit/>
          </a:bodyPr>
          <a:lstStyle/>
          <a:p>
            <a:r>
              <a:rPr lang="en-GB" dirty="0"/>
              <a:t>Attendance</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189024" y="1871998"/>
            <a:ext cx="5463095" cy="4581338"/>
          </a:xfrm>
        </p:spPr>
        <p:txBody>
          <a:bodyPr>
            <a:normAutofit fontScale="92500" lnSpcReduction="20000"/>
          </a:bodyPr>
          <a:lstStyle/>
          <a:p>
            <a:r>
              <a:rPr lang="en-GB" dirty="0"/>
              <a:t>At 9:10am, children will be classed as late</a:t>
            </a:r>
          </a:p>
          <a:p>
            <a:r>
              <a:rPr lang="en-GB" dirty="0"/>
              <a:t>After 9.20am, it is marked as an unauthorised absence for the morning session. </a:t>
            </a:r>
          </a:p>
          <a:p>
            <a:r>
              <a:rPr lang="en-GB" b="1" dirty="0"/>
              <a:t>Term Dates</a:t>
            </a:r>
            <a:endParaRPr lang="en-GB" dirty="0"/>
          </a:p>
          <a:p>
            <a:r>
              <a:rPr lang="en-GB" dirty="0"/>
              <a:t>Dates for academic terms are published on the school website before the start of each academic year. </a:t>
            </a:r>
          </a:p>
          <a:p>
            <a:r>
              <a:rPr lang="en-GB" b="1" dirty="0"/>
              <a:t>Illness</a:t>
            </a:r>
            <a:endParaRPr lang="en-GB" dirty="0"/>
          </a:p>
          <a:p>
            <a:r>
              <a:rPr lang="en-GB" dirty="0"/>
              <a:t>If your child is too ill to attend school, you MUST contact the school on the first and each subsequent day of absence on the school absence line before </a:t>
            </a:r>
            <a:r>
              <a:rPr lang="en-GB" b="1" dirty="0"/>
              <a:t>8.45am</a:t>
            </a:r>
            <a:r>
              <a:rPr lang="en-GB" dirty="0"/>
              <a:t>. If you child is suffering with diarrhoea and/or vomiting, please allow 48 hours after this has ceased. </a:t>
            </a:r>
          </a:p>
          <a:p>
            <a:r>
              <a:rPr lang="en-GB" dirty="0"/>
              <a:t>If you’re unsure whether or not your children should attend, we suggest speaking with the school office. </a:t>
            </a:r>
          </a:p>
          <a:p>
            <a:endParaRPr lang="en-US" dirty="0"/>
          </a:p>
        </p:txBody>
      </p:sp>
      <p:pic>
        <p:nvPicPr>
          <p:cNvPr id="8" name="Picture 2" descr="Attendance - Liskeard School &amp; Community College">
            <a:extLst>
              <a:ext uri="{FF2B5EF4-FFF2-40B4-BE49-F238E27FC236}">
                <a16:creationId xmlns:a16="http://schemas.microsoft.com/office/drawing/2014/main" id="{AD3F77DF-4504-4907-7307-4113C6EDE2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1572" y="10953"/>
            <a:ext cx="3769068" cy="282701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Text&#10;&#10;Description automatically generated with medium confidence">
            <a:extLst>
              <a:ext uri="{FF2B5EF4-FFF2-40B4-BE49-F238E27FC236}">
                <a16:creationId xmlns:a16="http://schemas.microsoft.com/office/drawing/2014/main" id="{185C6F33-0822-85C2-6C36-499F1BC23735}"/>
              </a:ext>
            </a:extLst>
          </p:cNvPr>
          <p:cNvPicPr>
            <a:picLocks noChangeAspect="1"/>
          </p:cNvPicPr>
          <p:nvPr/>
        </p:nvPicPr>
        <p:blipFill rotWithShape="1">
          <a:blip r:embed="rId3"/>
          <a:srcRect r="70014"/>
          <a:stretch/>
        </p:blipFill>
        <p:spPr>
          <a:xfrm>
            <a:off x="34226" y="19523"/>
            <a:ext cx="937374" cy="926750"/>
          </a:xfrm>
          <a:prstGeom prst="rect">
            <a:avLst/>
          </a:prstGeom>
        </p:spPr>
      </p:pic>
      <p:pic>
        <p:nvPicPr>
          <p:cNvPr id="10" name="Picture 9" descr="Logo, company name&#10;&#10;Description automatically generated">
            <a:extLst>
              <a:ext uri="{FF2B5EF4-FFF2-40B4-BE49-F238E27FC236}">
                <a16:creationId xmlns:a16="http://schemas.microsoft.com/office/drawing/2014/main" id="{24CB9DEA-5C0A-D50A-A967-ADFC6F253667}"/>
              </a:ext>
            </a:extLst>
          </p:cNvPr>
          <p:cNvPicPr>
            <a:picLocks noChangeAspect="1"/>
          </p:cNvPicPr>
          <p:nvPr/>
        </p:nvPicPr>
        <p:blipFill>
          <a:blip r:embed="rId4"/>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1615175051"/>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19523"/>
            <a:ext cx="6347713" cy="1320800"/>
          </a:xfrm>
        </p:spPr>
        <p:txBody>
          <a:bodyPr>
            <a:normAutofit/>
          </a:bodyPr>
          <a:lstStyle/>
          <a:p>
            <a:r>
              <a:rPr lang="en-GB" dirty="0"/>
              <a:t>School dinners</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145973" y="1340323"/>
            <a:ext cx="8424935" cy="4364754"/>
          </a:xfrm>
        </p:spPr>
        <p:txBody>
          <a:bodyPr>
            <a:normAutofit/>
          </a:bodyPr>
          <a:lstStyle/>
          <a:p>
            <a:r>
              <a:rPr lang="en-GB" dirty="0"/>
              <a:t>Our school meals are provided by Zest Catering, Futura Learning Partnership’s in-house catering service. The management team at Zest prides itself on a "fresh, healthy and tasty" ethos. They are happy to support children with food allergies or intolerances.</a:t>
            </a:r>
          </a:p>
          <a:p>
            <a:r>
              <a:rPr lang="en-GB" dirty="0"/>
              <a:t>Dinner money is </a:t>
            </a:r>
            <a:r>
              <a:rPr lang="en-GB"/>
              <a:t>£2.61 </a:t>
            </a:r>
            <a:r>
              <a:rPr lang="en-GB" dirty="0"/>
              <a:t>per dinner.</a:t>
            </a:r>
          </a:p>
          <a:p>
            <a:r>
              <a:rPr lang="en-GB" dirty="0"/>
              <a:t>School meals are free for all pupils in Reception, Year 1 and Year 2 in state schools in England. These are known as 'universal free school meals’. </a:t>
            </a:r>
          </a:p>
          <a:p>
            <a:r>
              <a:rPr lang="en-US" dirty="0">
                <a:hlinkClick r:id="rId2"/>
              </a:rPr>
              <a:t>school menu from Sept 2023</a:t>
            </a:r>
            <a:endParaRPr lang="en-US" dirty="0"/>
          </a:p>
        </p:txBody>
      </p:sp>
      <p:pic>
        <p:nvPicPr>
          <p:cNvPr id="3" name="Picture 2" descr="Zest Catering">
            <a:extLst>
              <a:ext uri="{FF2B5EF4-FFF2-40B4-BE49-F238E27FC236}">
                <a16:creationId xmlns:a16="http://schemas.microsoft.com/office/drawing/2014/main" id="{AC8AB474-1E8D-D469-6691-742FD1CCB8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4265564"/>
            <a:ext cx="2445850" cy="24458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Logo, company name&#10;&#10;Description automatically generated">
            <a:extLst>
              <a:ext uri="{FF2B5EF4-FFF2-40B4-BE49-F238E27FC236}">
                <a16:creationId xmlns:a16="http://schemas.microsoft.com/office/drawing/2014/main" id="{86EF18EC-C745-3FA0-61F9-EA58EC215E56}"/>
              </a:ext>
            </a:extLst>
          </p:cNvPr>
          <p:cNvPicPr>
            <a:picLocks noChangeAspect="1"/>
          </p:cNvPicPr>
          <p:nvPr/>
        </p:nvPicPr>
        <p:blipFill>
          <a:blip r:embed="rId4"/>
          <a:stretch>
            <a:fillRect/>
          </a:stretch>
        </p:blipFill>
        <p:spPr>
          <a:xfrm>
            <a:off x="7532298" y="6044756"/>
            <a:ext cx="1611702" cy="813244"/>
          </a:xfrm>
          <a:prstGeom prst="rect">
            <a:avLst/>
          </a:prstGeom>
        </p:spPr>
      </p:pic>
      <p:pic>
        <p:nvPicPr>
          <p:cNvPr id="5" name="Picture 4" descr="Text&#10;&#10;Description automatically generated with medium confidence">
            <a:extLst>
              <a:ext uri="{FF2B5EF4-FFF2-40B4-BE49-F238E27FC236}">
                <a16:creationId xmlns:a16="http://schemas.microsoft.com/office/drawing/2014/main" id="{F05BBAEB-E657-0B21-B1CC-B08F8F77A621}"/>
              </a:ext>
            </a:extLst>
          </p:cNvPr>
          <p:cNvPicPr>
            <a:picLocks noChangeAspect="1"/>
          </p:cNvPicPr>
          <p:nvPr/>
        </p:nvPicPr>
        <p:blipFill rotWithShape="1">
          <a:blip r:embed="rId5"/>
          <a:srcRect r="70014"/>
          <a:stretch/>
        </p:blipFill>
        <p:spPr>
          <a:xfrm>
            <a:off x="34226" y="19523"/>
            <a:ext cx="937374" cy="926750"/>
          </a:xfrm>
          <a:prstGeom prst="rect">
            <a:avLst/>
          </a:prstGeom>
        </p:spPr>
      </p:pic>
    </p:spTree>
    <p:extLst>
      <p:ext uri="{BB962C8B-B14F-4D97-AF65-F5344CB8AC3E}">
        <p14:creationId xmlns:p14="http://schemas.microsoft.com/office/powerpoint/2010/main" val="1077164228"/>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462" y="55660"/>
            <a:ext cx="6347713" cy="1320800"/>
          </a:xfrm>
        </p:spPr>
        <p:txBody>
          <a:bodyPr>
            <a:normAutofit/>
          </a:bodyPr>
          <a:lstStyle/>
          <a:p>
            <a:r>
              <a:rPr lang="en-GB" dirty="0"/>
              <a:t>Could you be eligible for Pupil Premium funding?</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191850" y="1680002"/>
            <a:ext cx="8424935" cy="4364754"/>
          </a:xfrm>
        </p:spPr>
        <p:txBody>
          <a:bodyPr>
            <a:normAutofit/>
          </a:bodyPr>
          <a:lstStyle/>
          <a:p>
            <a:pPr marL="0" indent="0">
              <a:buNone/>
            </a:pPr>
            <a:r>
              <a:rPr lang="en-US" dirty="0"/>
              <a:t>If so, as well as getting a </a:t>
            </a:r>
            <a:r>
              <a:rPr lang="en-US" u="sng" dirty="0"/>
              <a:t>free school lunch</a:t>
            </a:r>
            <a:r>
              <a:rPr lang="en-US" dirty="0"/>
              <a:t>, your child will get access to </a:t>
            </a:r>
            <a:r>
              <a:rPr lang="en-US" u="sng" dirty="0"/>
              <a:t>free breakfast club </a:t>
            </a:r>
            <a:r>
              <a:rPr lang="en-US" dirty="0"/>
              <a:t>and </a:t>
            </a:r>
            <a:r>
              <a:rPr lang="en-US" u="sng" dirty="0"/>
              <a:t>toast </a:t>
            </a:r>
            <a:r>
              <a:rPr lang="en-US" dirty="0"/>
              <a:t>at playtime as well as the </a:t>
            </a:r>
            <a:r>
              <a:rPr lang="en-US" u="sng" dirty="0"/>
              <a:t>school receiving funding</a:t>
            </a:r>
            <a:r>
              <a:rPr lang="en-US" dirty="0"/>
              <a:t> to support your child in a range of different ways.</a:t>
            </a:r>
          </a:p>
          <a:p>
            <a:pPr marL="0" indent="0">
              <a:buNone/>
            </a:pPr>
            <a:endParaRPr lang="en-US" dirty="0"/>
          </a:p>
          <a:p>
            <a:pPr marL="0" indent="0">
              <a:buNone/>
            </a:pPr>
            <a:r>
              <a:rPr lang="en-US" dirty="0"/>
              <a:t>We are also offering a </a:t>
            </a:r>
            <a:r>
              <a:rPr lang="en-US" u="sng" dirty="0"/>
              <a:t>free school jumper</a:t>
            </a:r>
            <a:r>
              <a:rPr lang="en-US" dirty="0"/>
              <a:t>, if a successful application is made this term.</a:t>
            </a:r>
          </a:p>
          <a:p>
            <a:pPr marL="0" indent="0">
              <a:buNone/>
            </a:pPr>
            <a:endParaRPr lang="en-US" dirty="0"/>
          </a:p>
          <a:p>
            <a:pPr marL="0" indent="0">
              <a:buNone/>
            </a:pPr>
            <a:r>
              <a:rPr lang="en-US" sz="1800" dirty="0"/>
              <a:t>Please see the letter that has been emailed out to all parents.</a:t>
            </a:r>
          </a:p>
          <a:p>
            <a:pPr marL="0" indent="0">
              <a:buNone/>
            </a:pPr>
            <a:r>
              <a:rPr lang="en-US" dirty="0"/>
              <a:t>If you need any support with this, please contact </a:t>
            </a:r>
            <a:r>
              <a:rPr lang="en-US" dirty="0" err="1"/>
              <a:t>Mrs</a:t>
            </a:r>
            <a:r>
              <a:rPr lang="en-US" dirty="0"/>
              <a:t> Holmes, who is our Pupil Premium lead. </a:t>
            </a:r>
            <a:endParaRPr lang="en-US" sz="1800" dirty="0"/>
          </a:p>
          <a:p>
            <a:pPr marL="0" indent="0">
              <a:buNone/>
            </a:pPr>
            <a:endParaRPr lang="en-US" dirty="0"/>
          </a:p>
          <a:p>
            <a:endParaRPr lang="en-US" dirty="0"/>
          </a:p>
        </p:txBody>
      </p:sp>
      <p:pic>
        <p:nvPicPr>
          <p:cNvPr id="4" name="Picture 3" descr="Logo, company name&#10;&#10;Description automatically generated">
            <a:extLst>
              <a:ext uri="{FF2B5EF4-FFF2-40B4-BE49-F238E27FC236}">
                <a16:creationId xmlns:a16="http://schemas.microsoft.com/office/drawing/2014/main" id="{7C9C9C41-DF87-E27C-1901-24B0CDAFAAD1}"/>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5" name="Picture 4" descr="Text&#10;&#10;Description automatically generated with medium confidence">
            <a:extLst>
              <a:ext uri="{FF2B5EF4-FFF2-40B4-BE49-F238E27FC236}">
                <a16:creationId xmlns:a16="http://schemas.microsoft.com/office/drawing/2014/main" id="{450378C8-54E8-4E67-B6B1-8303BB78B655}"/>
              </a:ext>
            </a:extLst>
          </p:cNvPr>
          <p:cNvPicPr>
            <a:picLocks noChangeAspect="1"/>
          </p:cNvPicPr>
          <p:nvPr/>
        </p:nvPicPr>
        <p:blipFill rotWithShape="1">
          <a:blip r:embed="rId3"/>
          <a:srcRect r="70014"/>
          <a:stretch/>
        </p:blipFill>
        <p:spPr>
          <a:xfrm>
            <a:off x="34226" y="19523"/>
            <a:ext cx="937374" cy="926750"/>
          </a:xfrm>
          <a:prstGeom prst="rect">
            <a:avLst/>
          </a:prstGeom>
        </p:spPr>
      </p:pic>
    </p:spTree>
    <p:extLst>
      <p:ext uri="{BB962C8B-B14F-4D97-AF65-F5344CB8AC3E}">
        <p14:creationId xmlns:p14="http://schemas.microsoft.com/office/powerpoint/2010/main" val="671194674"/>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593" y="871892"/>
            <a:ext cx="4760785" cy="990600"/>
          </a:xfrm>
        </p:spPr>
        <p:txBody>
          <a:bodyPr>
            <a:normAutofit/>
          </a:bodyPr>
          <a:lstStyle/>
          <a:p>
            <a:r>
              <a:rPr lang="en-GB" dirty="0"/>
              <a:t>Behaviour</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1277632" y="1484784"/>
            <a:ext cx="6480722" cy="4320480"/>
          </a:xfrm>
        </p:spPr>
        <p:txBody>
          <a:bodyPr>
            <a:normAutofit/>
          </a:bodyPr>
          <a:lstStyle/>
          <a:p>
            <a:pPr marL="0" indent="0">
              <a:buNone/>
            </a:pPr>
            <a:r>
              <a:rPr lang="en-GB" sz="1350" dirty="0">
                <a:latin typeface="Calibri" panose="020F0502020204030204" pitchFamily="34" charset="0"/>
                <a:ea typeface="Calibri" panose="020F0502020204030204" pitchFamily="34" charset="0"/>
                <a:cs typeface="Arial" panose="020B0604020202020204" pitchFamily="34" charset="0"/>
              </a:rPr>
              <a:t>The Meadows Primary School is committed to creating an environment where exemplary behaviour is at the heart of productive learning. Everyone is expected to maintain the highest standards of personal conduct, to accept responsibility for their behaviour and encourage others to do the same. As members of our community, we adhere to the values of being: ‘Honest, Kind and Respectful.’  These values are how we expect children to behave.</a:t>
            </a:r>
            <a:endParaRPr lang="en-GB"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We promote positive learning :</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house points.</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Praise pads/postcard home</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Wow certificates</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Celebration certificates (weekly)</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Above and beyond afternoon tea</a:t>
            </a:r>
          </a:p>
          <a:p>
            <a:endParaRPr lang="en-US" dirty="0"/>
          </a:p>
        </p:txBody>
      </p:sp>
      <p:pic>
        <p:nvPicPr>
          <p:cNvPr id="4" name="Picture 3" descr="Logo, company name&#10;&#10;Description automatically generated">
            <a:extLst>
              <a:ext uri="{FF2B5EF4-FFF2-40B4-BE49-F238E27FC236}">
                <a16:creationId xmlns:a16="http://schemas.microsoft.com/office/drawing/2014/main" id="{7C9C9C41-DF87-E27C-1901-24B0CDAFAAD1}"/>
              </a:ext>
            </a:extLst>
          </p:cNvPr>
          <p:cNvPicPr>
            <a:picLocks noChangeAspect="1"/>
          </p:cNvPicPr>
          <p:nvPr/>
        </p:nvPicPr>
        <p:blipFill>
          <a:blip r:embed="rId2"/>
          <a:stretch>
            <a:fillRect/>
          </a:stretch>
        </p:blipFill>
        <p:spPr>
          <a:xfrm>
            <a:off x="7935223" y="5390817"/>
            <a:ext cx="1208777" cy="609933"/>
          </a:xfrm>
          <a:prstGeom prst="rect">
            <a:avLst/>
          </a:prstGeom>
        </p:spPr>
      </p:pic>
      <p:pic>
        <p:nvPicPr>
          <p:cNvPr id="3" name="Picture 2" descr="Text&#10;&#10;Description automatically generated with medium confidence">
            <a:extLst>
              <a:ext uri="{FF2B5EF4-FFF2-40B4-BE49-F238E27FC236}">
                <a16:creationId xmlns:a16="http://schemas.microsoft.com/office/drawing/2014/main" id="{DFDBFBD3-AF92-1C29-17B9-063CF5A38FD2}"/>
              </a:ext>
            </a:extLst>
          </p:cNvPr>
          <p:cNvPicPr>
            <a:picLocks noChangeAspect="1"/>
          </p:cNvPicPr>
          <p:nvPr/>
        </p:nvPicPr>
        <p:blipFill rotWithShape="1">
          <a:blip r:embed="rId3"/>
          <a:srcRect r="70014"/>
          <a:stretch/>
        </p:blipFill>
        <p:spPr>
          <a:xfrm>
            <a:off x="1143000" y="871892"/>
            <a:ext cx="703031" cy="695063"/>
          </a:xfrm>
          <a:prstGeom prst="rect">
            <a:avLst/>
          </a:prstGeom>
        </p:spPr>
      </p:pic>
    </p:spTree>
    <p:extLst>
      <p:ext uri="{BB962C8B-B14F-4D97-AF65-F5344CB8AC3E}">
        <p14:creationId xmlns:p14="http://schemas.microsoft.com/office/powerpoint/2010/main" val="1949817750"/>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60053DE-CCF2-AD07-BAB4-E7726C32046B}"/>
              </a:ext>
            </a:extLst>
          </p:cNvPr>
          <p:cNvSpPr>
            <a:spLocks noGrp="1"/>
          </p:cNvSpPr>
          <p:nvPr>
            <p:ph type="title"/>
          </p:nvPr>
        </p:nvSpPr>
        <p:spPr>
          <a:xfrm>
            <a:off x="1600198" y="730227"/>
            <a:ext cx="5943602" cy="990600"/>
          </a:xfrm>
        </p:spPr>
        <p:txBody>
          <a:bodyPr>
            <a:normAutofit fontScale="90000"/>
          </a:bodyPr>
          <a:lstStyle/>
          <a:p>
            <a:r>
              <a:rPr lang="en-US" dirty="0"/>
              <a:t>Raindrops – only 3 displayed in class</a:t>
            </a:r>
          </a:p>
        </p:txBody>
      </p:sp>
      <p:sp>
        <p:nvSpPr>
          <p:cNvPr id="7" name="Content Placeholder 6">
            <a:extLst>
              <a:ext uri="{FF2B5EF4-FFF2-40B4-BE49-F238E27FC236}">
                <a16:creationId xmlns:a16="http://schemas.microsoft.com/office/drawing/2014/main" id="{E6B08B41-111E-55DA-0F08-C7EEC767CFC2}"/>
              </a:ext>
            </a:extLst>
          </p:cNvPr>
          <p:cNvSpPr>
            <a:spLocks noGrp="1"/>
          </p:cNvSpPr>
          <p:nvPr>
            <p:ph idx="1"/>
          </p:nvPr>
        </p:nvSpPr>
        <p:spPr>
          <a:xfrm>
            <a:off x="1600198" y="1831668"/>
            <a:ext cx="6158156" cy="3595555"/>
          </a:xfrm>
        </p:spPr>
        <p:txBody>
          <a:bodyPr>
            <a:normAutofit fontScale="85000" lnSpcReduction="10000"/>
          </a:bodyPr>
          <a:lstStyle/>
          <a:p>
            <a:pPr marL="0" indent="0">
              <a:buNone/>
            </a:pPr>
            <a:r>
              <a:rPr lang="en-GB" dirty="0"/>
              <a:t>Level 1 – children will have a warning and a verbal agreement of understanding between adult and child will be made. Staff may need to speak to parents at the end of the day to inform them of behaviours they are noticing</a:t>
            </a:r>
          </a:p>
          <a:p>
            <a:pPr marL="0" indent="0">
              <a:buNone/>
            </a:pPr>
            <a:r>
              <a:rPr lang="en-GB" dirty="0"/>
              <a:t>Level 2 – Child will have reflection time in a partner class – a restorative conversation will be held. Staff may need to speak to parents at the end of the day to inform them of behaviours they are noticing</a:t>
            </a:r>
          </a:p>
          <a:p>
            <a:pPr marL="0" indent="0">
              <a:buNone/>
            </a:pPr>
            <a:r>
              <a:rPr lang="en-US" dirty="0"/>
              <a:t>Level 3 – Child will have reflection time with a member of SLT during a breaktime/or immediately. Strategies will be planned to be successful moving forwards. Teacher will telephone/speak with parents at the end of the day. If </a:t>
            </a:r>
            <a:r>
              <a:rPr lang="en-US" dirty="0" err="1"/>
              <a:t>behaviour</a:t>
            </a:r>
            <a:r>
              <a:rPr lang="en-US" dirty="0"/>
              <a:t> is persistent, SLT monitor patterns and write to parents to arrange a meeting.</a:t>
            </a:r>
          </a:p>
          <a:p>
            <a:r>
              <a:rPr lang="en-US" dirty="0"/>
              <a:t>Level 4 and Level 5 are in place – see the policy for further information on these</a:t>
            </a:r>
          </a:p>
        </p:txBody>
      </p:sp>
      <p:pic>
        <p:nvPicPr>
          <p:cNvPr id="2" name="Picture 1" descr="Logo, company name&#10;&#10;Description automatically generated">
            <a:extLst>
              <a:ext uri="{FF2B5EF4-FFF2-40B4-BE49-F238E27FC236}">
                <a16:creationId xmlns:a16="http://schemas.microsoft.com/office/drawing/2014/main" id="{BD390B82-C269-3DB1-21C4-5AB141607EBC}"/>
              </a:ext>
            </a:extLst>
          </p:cNvPr>
          <p:cNvPicPr>
            <a:picLocks noChangeAspect="1"/>
          </p:cNvPicPr>
          <p:nvPr/>
        </p:nvPicPr>
        <p:blipFill>
          <a:blip r:embed="rId2"/>
          <a:stretch>
            <a:fillRect/>
          </a:stretch>
        </p:blipFill>
        <p:spPr>
          <a:xfrm>
            <a:off x="7935223" y="5390817"/>
            <a:ext cx="1208777" cy="609933"/>
          </a:xfrm>
          <a:prstGeom prst="rect">
            <a:avLst/>
          </a:prstGeom>
        </p:spPr>
      </p:pic>
      <p:pic>
        <p:nvPicPr>
          <p:cNvPr id="3" name="Picture 2" descr="Text&#10;&#10;Description automatically generated with medium confidence">
            <a:extLst>
              <a:ext uri="{FF2B5EF4-FFF2-40B4-BE49-F238E27FC236}">
                <a16:creationId xmlns:a16="http://schemas.microsoft.com/office/drawing/2014/main" id="{8A9130CE-8094-74AB-C553-5C173C5AFFA0}"/>
              </a:ext>
            </a:extLst>
          </p:cNvPr>
          <p:cNvPicPr>
            <a:picLocks noChangeAspect="1"/>
          </p:cNvPicPr>
          <p:nvPr/>
        </p:nvPicPr>
        <p:blipFill rotWithShape="1">
          <a:blip r:embed="rId3"/>
          <a:srcRect r="70014"/>
          <a:stretch/>
        </p:blipFill>
        <p:spPr>
          <a:xfrm>
            <a:off x="827902" y="877996"/>
            <a:ext cx="703031" cy="695063"/>
          </a:xfrm>
          <a:prstGeom prst="rect">
            <a:avLst/>
          </a:prstGeom>
        </p:spPr>
      </p:pic>
    </p:spTree>
    <p:extLst>
      <p:ext uri="{BB962C8B-B14F-4D97-AF65-F5344CB8AC3E}">
        <p14:creationId xmlns:p14="http://schemas.microsoft.com/office/powerpoint/2010/main" val="1239629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77" y="116632"/>
            <a:ext cx="6347713" cy="1320800"/>
          </a:xfrm>
        </p:spPr>
        <p:txBody>
          <a:bodyPr>
            <a:normAutofit/>
          </a:bodyPr>
          <a:lstStyle/>
          <a:p>
            <a:r>
              <a:rPr lang="en-GB" dirty="0"/>
              <a:t>Anti-Bullying</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251520" y="1536952"/>
            <a:ext cx="8424935" cy="4364754"/>
          </a:xfrm>
        </p:spPr>
        <p:txBody>
          <a:bodyPr>
            <a:normAutofit/>
          </a:bodyPr>
          <a:lstStyle/>
          <a:p>
            <a:r>
              <a:rPr lang="en-GB" dirty="0"/>
              <a:t>The repetitive, intentional hurting of one person by another. </a:t>
            </a:r>
          </a:p>
          <a:p>
            <a:r>
              <a:rPr lang="en-GB" dirty="0"/>
              <a:t>(STOP: Several times on purpose)</a:t>
            </a:r>
          </a:p>
          <a:p>
            <a:r>
              <a:rPr lang="en-GB" dirty="0"/>
              <a:t>Bullying can be carried out physically, verbally emotionally or online.</a:t>
            </a:r>
          </a:p>
          <a:p>
            <a:r>
              <a:rPr lang="en-GB" dirty="0"/>
              <a:t>Bullying of any kind is unacceptable at our school </a:t>
            </a:r>
          </a:p>
          <a:p>
            <a:r>
              <a:rPr lang="en-GB" dirty="0"/>
              <a:t>Everyone has the right to feel welcome, safe and happy </a:t>
            </a:r>
          </a:p>
          <a:p>
            <a:r>
              <a:rPr lang="en-GB" dirty="0"/>
              <a:t>We should treat everyone with respect </a:t>
            </a:r>
          </a:p>
          <a:p>
            <a:r>
              <a:rPr lang="en-GB" dirty="0"/>
              <a:t>If bullying happens it will be dealt with quickly and effectively </a:t>
            </a:r>
          </a:p>
          <a:p>
            <a:r>
              <a:rPr lang="en-GB" dirty="0"/>
              <a:t>Please click on the link to see our Anti-Bullying policy for further detail.</a:t>
            </a:r>
          </a:p>
          <a:p>
            <a:r>
              <a:rPr lang="en-GB" dirty="0">
                <a:hlinkClick r:id="rId2"/>
              </a:rPr>
              <a:t>Policies</a:t>
            </a:r>
            <a:endParaRPr lang="en-GB" dirty="0"/>
          </a:p>
          <a:p>
            <a:endParaRPr lang="en-GB" dirty="0"/>
          </a:p>
          <a:p>
            <a:pPr marL="0" indent="0">
              <a:buNone/>
            </a:pPr>
            <a:endParaRPr lang="en-GB" dirty="0"/>
          </a:p>
          <a:p>
            <a:pPr marL="0" indent="0">
              <a:buNone/>
            </a:pPr>
            <a:endParaRPr lang="en-US" dirty="0"/>
          </a:p>
          <a:p>
            <a:endParaRPr lang="en-US" dirty="0"/>
          </a:p>
        </p:txBody>
      </p:sp>
      <p:pic>
        <p:nvPicPr>
          <p:cNvPr id="4" name="Picture 3" descr="Logo, company name&#10;&#10;Description automatically generated">
            <a:extLst>
              <a:ext uri="{FF2B5EF4-FFF2-40B4-BE49-F238E27FC236}">
                <a16:creationId xmlns:a16="http://schemas.microsoft.com/office/drawing/2014/main" id="{7C9C9C41-DF87-E27C-1901-24B0CDAFAAD1}"/>
              </a:ext>
            </a:extLst>
          </p:cNvPr>
          <p:cNvPicPr>
            <a:picLocks noChangeAspect="1"/>
          </p:cNvPicPr>
          <p:nvPr/>
        </p:nvPicPr>
        <p:blipFill>
          <a:blip r:embed="rId3"/>
          <a:stretch>
            <a:fillRect/>
          </a:stretch>
        </p:blipFill>
        <p:spPr>
          <a:xfrm>
            <a:off x="7532298" y="6044756"/>
            <a:ext cx="1611702" cy="813244"/>
          </a:xfrm>
          <a:prstGeom prst="rect">
            <a:avLst/>
          </a:prstGeom>
        </p:spPr>
      </p:pic>
      <p:pic>
        <p:nvPicPr>
          <p:cNvPr id="3" name="Picture 2" descr="Text&#10;&#10;Description automatically generated with medium confidence">
            <a:extLst>
              <a:ext uri="{FF2B5EF4-FFF2-40B4-BE49-F238E27FC236}">
                <a16:creationId xmlns:a16="http://schemas.microsoft.com/office/drawing/2014/main" id="{91E421F0-68E8-4B8C-4AFD-465E143D1026}"/>
              </a:ext>
            </a:extLst>
          </p:cNvPr>
          <p:cNvPicPr>
            <a:picLocks noChangeAspect="1"/>
          </p:cNvPicPr>
          <p:nvPr/>
        </p:nvPicPr>
        <p:blipFill rotWithShape="1">
          <a:blip r:embed="rId4"/>
          <a:srcRect r="70014"/>
          <a:stretch/>
        </p:blipFill>
        <p:spPr>
          <a:xfrm>
            <a:off x="0" y="19523"/>
            <a:ext cx="937374" cy="926750"/>
          </a:xfrm>
          <a:prstGeom prst="rect">
            <a:avLst/>
          </a:prstGeom>
        </p:spPr>
      </p:pic>
    </p:spTree>
    <p:extLst>
      <p:ext uri="{BB962C8B-B14F-4D97-AF65-F5344CB8AC3E}">
        <p14:creationId xmlns:p14="http://schemas.microsoft.com/office/powerpoint/2010/main" val="3200061626"/>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291" y="30611"/>
            <a:ext cx="6347713" cy="1320800"/>
          </a:xfrm>
        </p:spPr>
        <p:txBody>
          <a:bodyPr/>
          <a:lstStyle/>
          <a:p>
            <a:r>
              <a:rPr lang="en-GB" dirty="0"/>
              <a:t>Homework</a:t>
            </a:r>
          </a:p>
        </p:txBody>
      </p:sp>
      <p:sp>
        <p:nvSpPr>
          <p:cNvPr id="3" name="Content Placeholder 2"/>
          <p:cNvSpPr>
            <a:spLocks noGrp="1"/>
          </p:cNvSpPr>
          <p:nvPr>
            <p:ph idx="1"/>
          </p:nvPr>
        </p:nvSpPr>
        <p:spPr>
          <a:xfrm>
            <a:off x="179510" y="1036302"/>
            <a:ext cx="8784977" cy="5489042"/>
          </a:xfrm>
        </p:spPr>
        <p:txBody>
          <a:bodyPr>
            <a:noAutofit/>
          </a:bodyPr>
          <a:lstStyle/>
          <a:p>
            <a:pPr marL="0" indent="0">
              <a:buNone/>
            </a:pPr>
            <a:r>
              <a:rPr lang="en-GB" sz="1700" dirty="0"/>
              <a:t>Maths Homework – </a:t>
            </a:r>
            <a:r>
              <a:rPr lang="en-GB" sz="1700" b="1" dirty="0"/>
              <a:t>Checked on Fridays</a:t>
            </a:r>
          </a:p>
          <a:p>
            <a:r>
              <a:rPr lang="en-GB" sz="1700" dirty="0"/>
              <a:t>Children will be using </a:t>
            </a:r>
            <a:r>
              <a:rPr lang="en-GB" sz="1700" dirty="0" err="1"/>
              <a:t>DoodleMaths</a:t>
            </a:r>
            <a:r>
              <a:rPr lang="en-GB" sz="1700" dirty="0"/>
              <a:t> and are expected to complete their weekly target of stars. They are tracked over 7 days and this resets again each week. If children fail to complete their target, this will be discussed with the child and they will be asked to complete it during ‘free time Friday’. If children consistently fail to reach their target, this will be discussed with parents and carers.  </a:t>
            </a:r>
          </a:p>
          <a:p>
            <a:r>
              <a:rPr lang="en-GB" sz="1700" dirty="0" err="1"/>
              <a:t>Timestables</a:t>
            </a:r>
            <a:r>
              <a:rPr lang="en-GB" sz="1700" dirty="0"/>
              <a:t> practice – children will reach either their target stars on </a:t>
            </a:r>
            <a:r>
              <a:rPr lang="en-GB" sz="1700" dirty="0" err="1"/>
              <a:t>DoodleTables</a:t>
            </a:r>
            <a:r>
              <a:rPr lang="en-GB" sz="1700" dirty="0"/>
              <a:t>, or complete a set number of minutes on TT Rockstars. </a:t>
            </a:r>
          </a:p>
          <a:p>
            <a:r>
              <a:rPr lang="en-GB" sz="1700" dirty="0"/>
              <a:t>Y4 will take part in the multiplication check in June. There will be an information evening closer to the time but they need to know all tables up to and including 12s.</a:t>
            </a:r>
          </a:p>
          <a:p>
            <a:endParaRPr lang="en-GB" sz="1700" dirty="0"/>
          </a:p>
          <a:p>
            <a:pPr marL="0" indent="0">
              <a:buNone/>
            </a:pPr>
            <a:r>
              <a:rPr lang="en-GB" sz="1700" dirty="0"/>
              <a:t>English homework </a:t>
            </a:r>
          </a:p>
          <a:p>
            <a:r>
              <a:rPr lang="en-GB" sz="1700" dirty="0"/>
              <a:t>In KS2 children will have 5-8. Please ensure children practice these at home as well as learning words from the statutory spelling list. </a:t>
            </a:r>
            <a:r>
              <a:rPr lang="en-GB" sz="1700" b="1" dirty="0"/>
              <a:t>(Checked on Mondays)</a:t>
            </a:r>
          </a:p>
          <a:p>
            <a:r>
              <a:rPr lang="en-GB" sz="1700" dirty="0"/>
              <a:t>We expect to see these practised 3 times each week with one of these contextual.</a:t>
            </a:r>
          </a:p>
          <a:p>
            <a:r>
              <a:rPr lang="en-GB" sz="1700" dirty="0"/>
              <a:t>Please also read with your child 4 times per week – asking questions to further their understanding of the text. </a:t>
            </a:r>
            <a:r>
              <a:rPr lang="en-GB" sz="1700" b="1" dirty="0"/>
              <a:t>(Checked on Fridays)</a:t>
            </a:r>
          </a:p>
        </p:txBody>
      </p:sp>
      <p:pic>
        <p:nvPicPr>
          <p:cNvPr id="5" name="Picture 4" descr="Text&#10;&#10;Description automatically generated with medium confidence">
            <a:extLst>
              <a:ext uri="{FF2B5EF4-FFF2-40B4-BE49-F238E27FC236}">
                <a16:creationId xmlns:a16="http://schemas.microsoft.com/office/drawing/2014/main" id="{8BB450B8-8922-3709-257D-1DC78CE7938B}"/>
              </a:ext>
            </a:extLst>
          </p:cNvPr>
          <p:cNvPicPr>
            <a:picLocks noChangeAspect="1"/>
          </p:cNvPicPr>
          <p:nvPr/>
        </p:nvPicPr>
        <p:blipFill rotWithShape="1">
          <a:blip r:embed="rId2"/>
          <a:srcRect r="70014"/>
          <a:stretch/>
        </p:blipFill>
        <p:spPr>
          <a:xfrm>
            <a:off x="0" y="19523"/>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D6B4C3BC-33CD-E6F8-D62A-D60B9396D90B}"/>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1515920212"/>
      </p:ext>
    </p:extLst>
  </p:cSld>
  <p:clrMapOvr>
    <a:masterClrMapping/>
  </p:clrMapOvr>
  <mc:AlternateContent xmlns:mc="http://schemas.openxmlformats.org/markup-compatibility/2006" xmlns:p14="http://schemas.microsoft.com/office/powerpoint/2010/main">
    <mc:Choice Requires="p14">
      <p:transition spd="slow" p14:dur="2000" advTm="108310"/>
    </mc:Choice>
    <mc:Fallback xmlns="">
      <p:transition spd="slow" advTm="10831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3" y="90864"/>
            <a:ext cx="6347713" cy="1320800"/>
          </a:xfrm>
        </p:spPr>
        <p:txBody>
          <a:bodyPr>
            <a:normAutofit/>
          </a:bodyPr>
          <a:lstStyle/>
          <a:p>
            <a:r>
              <a:rPr lang="en-GB" dirty="0"/>
              <a:t>English</a:t>
            </a:r>
          </a:p>
        </p:txBody>
      </p:sp>
      <p:sp>
        <p:nvSpPr>
          <p:cNvPr id="3" name="Content Placeholder 2"/>
          <p:cNvSpPr>
            <a:spLocks noGrp="1"/>
          </p:cNvSpPr>
          <p:nvPr>
            <p:ph idx="1"/>
          </p:nvPr>
        </p:nvSpPr>
        <p:spPr>
          <a:xfrm>
            <a:off x="468687" y="973538"/>
            <a:ext cx="7859216" cy="5479798"/>
          </a:xfrm>
        </p:spPr>
        <p:txBody>
          <a:bodyPr>
            <a:normAutofit/>
          </a:bodyPr>
          <a:lstStyle/>
          <a:p>
            <a:pPr marL="0" indent="0">
              <a:buNone/>
            </a:pPr>
            <a:r>
              <a:rPr lang="en-GB" b="1" dirty="0"/>
              <a:t>WRITING</a:t>
            </a:r>
          </a:p>
          <a:p>
            <a:r>
              <a:rPr lang="en-GB" dirty="0"/>
              <a:t>We plan our English around a text for each term and all writing is based around this high quality text.</a:t>
            </a:r>
          </a:p>
          <a:p>
            <a:r>
              <a:rPr lang="en-GB" dirty="0"/>
              <a:t>Children will be taught a skill and they will practise this, followed by a short writing piece where they apply this school. </a:t>
            </a:r>
          </a:p>
          <a:p>
            <a:r>
              <a:rPr lang="en-GB" dirty="0"/>
              <a:t>Each writing unit will have long writing outcomes as well.</a:t>
            </a:r>
          </a:p>
          <a:p>
            <a:r>
              <a:rPr lang="en-GB" dirty="0"/>
              <a:t>Children will learn their grammar curriculum within their English lessons</a:t>
            </a:r>
          </a:p>
          <a:p>
            <a:pPr marL="0" indent="0">
              <a:buNone/>
            </a:pPr>
            <a:r>
              <a:rPr lang="en-GB" b="1" dirty="0"/>
              <a:t>READING</a:t>
            </a:r>
          </a:p>
          <a:p>
            <a:r>
              <a:rPr lang="en-GB" dirty="0"/>
              <a:t>Whole class reading lessons take part every day and we follow VIPERS.</a:t>
            </a:r>
          </a:p>
          <a:p>
            <a:r>
              <a:rPr lang="en-GB" dirty="0"/>
              <a:t>VIPERS focuses on all the different reading skills and children spend time reading texts as well as building their comprehension skills.</a:t>
            </a:r>
          </a:p>
          <a:p>
            <a:pPr marL="0" indent="0">
              <a:buNone/>
            </a:pPr>
            <a:endParaRPr lang="en-GB" dirty="0"/>
          </a:p>
          <a:p>
            <a:pPr marL="0" indent="0">
              <a:buNone/>
            </a:pPr>
            <a:r>
              <a:rPr lang="en-GB" dirty="0"/>
              <a:t> </a:t>
            </a:r>
          </a:p>
          <a:p>
            <a:endParaRPr lang="en-GB" dirty="0"/>
          </a:p>
        </p:txBody>
      </p:sp>
      <p:pic>
        <p:nvPicPr>
          <p:cNvPr id="7" name="Picture 6" descr="Text&#10;&#10;Description automatically generated with medium confidence">
            <a:extLst>
              <a:ext uri="{FF2B5EF4-FFF2-40B4-BE49-F238E27FC236}">
                <a16:creationId xmlns:a16="http://schemas.microsoft.com/office/drawing/2014/main" id="{818BDF9B-5825-079F-B334-48274BEFFF79}"/>
              </a:ext>
            </a:extLst>
          </p:cNvPr>
          <p:cNvPicPr>
            <a:picLocks noChangeAspect="1"/>
          </p:cNvPicPr>
          <p:nvPr/>
        </p:nvPicPr>
        <p:blipFill rotWithShape="1">
          <a:blip r:embed="rId2"/>
          <a:srcRect r="70014"/>
          <a:stretch/>
        </p:blipFill>
        <p:spPr>
          <a:xfrm>
            <a:off x="0" y="68826"/>
            <a:ext cx="937374" cy="926750"/>
          </a:xfrm>
          <a:prstGeom prst="rect">
            <a:avLst/>
          </a:prstGeom>
        </p:spPr>
      </p:pic>
      <p:pic>
        <p:nvPicPr>
          <p:cNvPr id="8" name="Picture 7" descr="Logo, company name&#10;&#10;Description automatically generated">
            <a:extLst>
              <a:ext uri="{FF2B5EF4-FFF2-40B4-BE49-F238E27FC236}">
                <a16:creationId xmlns:a16="http://schemas.microsoft.com/office/drawing/2014/main" id="{0BF35BD3-0CFE-E4FB-F00E-E746A9B28EDF}"/>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312988686"/>
      </p:ext>
    </p:extLst>
  </p:cSld>
  <p:clrMapOvr>
    <a:masterClrMapping/>
  </p:clrMapOvr>
  <mc:AlternateContent xmlns:mc="http://schemas.openxmlformats.org/markup-compatibility/2006" xmlns:p14="http://schemas.microsoft.com/office/powerpoint/2010/main">
    <mc:Choice Requires="p14">
      <p:transition spd="slow" p14:dur="2000" advTm="38103"/>
    </mc:Choice>
    <mc:Fallback xmlns="">
      <p:transition spd="slow" advTm="3810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9369"/>
            <a:ext cx="8229600" cy="1143000"/>
          </a:xfrm>
        </p:spPr>
        <p:txBody>
          <a:bodyPr/>
          <a:lstStyle/>
          <a:p>
            <a:r>
              <a:rPr lang="en-GB" dirty="0"/>
              <a:t>Trips and visitors</a:t>
            </a:r>
          </a:p>
        </p:txBody>
      </p:sp>
      <p:sp>
        <p:nvSpPr>
          <p:cNvPr id="3" name="Content Placeholder 2"/>
          <p:cNvSpPr>
            <a:spLocks noGrp="1"/>
          </p:cNvSpPr>
          <p:nvPr>
            <p:ph idx="1"/>
          </p:nvPr>
        </p:nvSpPr>
        <p:spPr>
          <a:xfrm>
            <a:off x="251520" y="692696"/>
            <a:ext cx="8229600" cy="4525963"/>
          </a:xfrm>
        </p:spPr>
        <p:txBody>
          <a:bodyPr>
            <a:noAutofit/>
          </a:bodyPr>
          <a:lstStyle/>
          <a:p>
            <a:pPr marL="0" indent="0">
              <a:buNone/>
            </a:pPr>
            <a:endParaRPr lang="en-GB" sz="1400" dirty="0"/>
          </a:p>
          <a:p>
            <a:r>
              <a:rPr lang="en-GB" dirty="0"/>
              <a:t>We like to provide our learners with lifelong memories and encourage their curiosity to learn.</a:t>
            </a:r>
          </a:p>
          <a:p>
            <a:r>
              <a:rPr lang="en-GB" dirty="0"/>
              <a:t>Although contributions are voluntary, schools are not in financial positions to fund these enrichment experiences.</a:t>
            </a:r>
          </a:p>
          <a:p>
            <a:r>
              <a:rPr lang="en-GB" dirty="0"/>
              <a:t>We have a generous PTA that can sometimes subsidise many experiences but we do need parental contributions as well. </a:t>
            </a:r>
          </a:p>
          <a:p>
            <a:r>
              <a:rPr lang="en-GB" dirty="0"/>
              <a:t>We realise times are difficult at the moment and it is essential that you  speak to the office </a:t>
            </a:r>
            <a:r>
              <a:rPr lang="en-GB" b="1" u="sng" dirty="0"/>
              <a:t>this term</a:t>
            </a:r>
            <a:r>
              <a:rPr lang="en-GB" u="sng" dirty="0"/>
              <a:t> </a:t>
            </a:r>
            <a:r>
              <a:rPr lang="en-GB" dirty="0"/>
              <a:t>if you feel you will be unable to make payments this year, so the school can try and budget for this. </a:t>
            </a:r>
          </a:p>
          <a:p>
            <a:r>
              <a:rPr lang="en-GB" b="1" dirty="0"/>
              <a:t>If we have not heard that you need support with trip contributions then we will expect payments to be made. </a:t>
            </a:r>
          </a:p>
          <a:p>
            <a:r>
              <a:rPr lang="en-GB" b="1" dirty="0"/>
              <a:t>Please try and make payments on time or speak to the office if you need a bit more time – it makes things much easier to organise and navigate.</a:t>
            </a:r>
          </a:p>
          <a:p>
            <a:r>
              <a:rPr lang="en-GB" dirty="0"/>
              <a:t>If we do not get enough support with this then trips and experiences will be unable to go ahead.</a:t>
            </a:r>
          </a:p>
        </p:txBody>
      </p:sp>
      <p:pic>
        <p:nvPicPr>
          <p:cNvPr id="5" name="Picture 4" descr="Logo, company name&#10;&#10;Description automatically generated">
            <a:extLst>
              <a:ext uri="{FF2B5EF4-FFF2-40B4-BE49-F238E27FC236}">
                <a16:creationId xmlns:a16="http://schemas.microsoft.com/office/drawing/2014/main" id="{718336E7-CF6D-D51C-2BE3-B7F2FCF55B27}"/>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E8D09E6C-644B-98FF-6617-038A5D32C4C3}"/>
              </a:ext>
            </a:extLst>
          </p:cNvPr>
          <p:cNvPicPr>
            <a:picLocks noChangeAspect="1"/>
          </p:cNvPicPr>
          <p:nvPr/>
        </p:nvPicPr>
        <p:blipFill rotWithShape="1">
          <a:blip r:embed="rId3"/>
          <a:srcRect r="70014"/>
          <a:stretch/>
        </p:blipFill>
        <p:spPr>
          <a:xfrm>
            <a:off x="0" y="0"/>
            <a:ext cx="937374" cy="926750"/>
          </a:xfrm>
          <a:prstGeom prst="rect">
            <a:avLst/>
          </a:prstGeom>
        </p:spPr>
      </p:pic>
    </p:spTree>
    <p:extLst>
      <p:ext uri="{BB962C8B-B14F-4D97-AF65-F5344CB8AC3E}">
        <p14:creationId xmlns:p14="http://schemas.microsoft.com/office/powerpoint/2010/main" val="774475243"/>
      </p:ext>
    </p:extLst>
  </p:cSld>
  <p:clrMapOvr>
    <a:masterClrMapping/>
  </p:clrMapOvr>
  <mc:AlternateContent xmlns:mc="http://schemas.openxmlformats.org/markup-compatibility/2006" xmlns:p14="http://schemas.microsoft.com/office/powerpoint/2010/main">
    <mc:Choice Requires="p14">
      <p:transition spd="slow" p14:dur="2000" advTm="86164"/>
    </mc:Choice>
    <mc:Fallback xmlns="">
      <p:transition spd="slow" advTm="8616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9369"/>
            <a:ext cx="8229600" cy="1143000"/>
          </a:xfrm>
        </p:spPr>
        <p:txBody>
          <a:bodyPr/>
          <a:lstStyle/>
          <a:p>
            <a:r>
              <a:rPr lang="en-GB" dirty="0"/>
              <a:t>Current trips for Y3/4/5</a:t>
            </a:r>
          </a:p>
        </p:txBody>
      </p:sp>
      <p:sp>
        <p:nvSpPr>
          <p:cNvPr id="3" name="Content Placeholder 2"/>
          <p:cNvSpPr>
            <a:spLocks noGrp="1"/>
          </p:cNvSpPr>
          <p:nvPr>
            <p:ph idx="1"/>
          </p:nvPr>
        </p:nvSpPr>
        <p:spPr>
          <a:xfrm>
            <a:off x="251520" y="692696"/>
            <a:ext cx="8229600" cy="4525963"/>
          </a:xfrm>
        </p:spPr>
        <p:txBody>
          <a:bodyPr>
            <a:noAutofit/>
          </a:bodyPr>
          <a:lstStyle/>
          <a:p>
            <a:pPr marL="0" indent="0">
              <a:buNone/>
            </a:pPr>
            <a:endParaRPr lang="en-GB" dirty="0"/>
          </a:p>
          <a:p>
            <a:pPr marL="0" indent="0">
              <a:buNone/>
            </a:pPr>
            <a:r>
              <a:rPr lang="en-GB" dirty="0"/>
              <a:t>Y3/4 T2: Bristol Museum</a:t>
            </a:r>
          </a:p>
          <a:p>
            <a:pPr marL="0" indent="0">
              <a:buNone/>
            </a:pPr>
            <a:r>
              <a:rPr lang="en-GB" dirty="0"/>
              <a:t>Y5 T2: Steam museum</a:t>
            </a:r>
          </a:p>
          <a:p>
            <a:pPr marL="0" indent="0">
              <a:buNone/>
            </a:pPr>
            <a:r>
              <a:rPr lang="en-GB" dirty="0"/>
              <a:t>Y4 T: Residential</a:t>
            </a:r>
          </a:p>
          <a:p>
            <a:pPr marL="0" indent="0">
              <a:buNone/>
            </a:pPr>
            <a:r>
              <a:rPr lang="en-GB" dirty="0"/>
              <a:t>Swimming: TBC</a:t>
            </a:r>
          </a:p>
        </p:txBody>
      </p:sp>
      <p:pic>
        <p:nvPicPr>
          <p:cNvPr id="5" name="Picture 4" descr="Logo, company name&#10;&#10;Description automatically generated">
            <a:extLst>
              <a:ext uri="{FF2B5EF4-FFF2-40B4-BE49-F238E27FC236}">
                <a16:creationId xmlns:a16="http://schemas.microsoft.com/office/drawing/2014/main" id="{718336E7-CF6D-D51C-2BE3-B7F2FCF55B27}"/>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E8D09E6C-644B-98FF-6617-038A5D32C4C3}"/>
              </a:ext>
            </a:extLst>
          </p:cNvPr>
          <p:cNvPicPr>
            <a:picLocks noChangeAspect="1"/>
          </p:cNvPicPr>
          <p:nvPr/>
        </p:nvPicPr>
        <p:blipFill rotWithShape="1">
          <a:blip r:embed="rId3"/>
          <a:srcRect r="70014"/>
          <a:stretch/>
        </p:blipFill>
        <p:spPr>
          <a:xfrm>
            <a:off x="0" y="0"/>
            <a:ext cx="937374" cy="926750"/>
          </a:xfrm>
          <a:prstGeom prst="rect">
            <a:avLst/>
          </a:prstGeom>
        </p:spPr>
      </p:pic>
    </p:spTree>
    <p:extLst>
      <p:ext uri="{BB962C8B-B14F-4D97-AF65-F5344CB8AC3E}">
        <p14:creationId xmlns:p14="http://schemas.microsoft.com/office/powerpoint/2010/main" val="3920570337"/>
      </p:ext>
    </p:extLst>
  </p:cSld>
  <p:clrMapOvr>
    <a:masterClrMapping/>
  </p:clrMapOvr>
  <mc:AlternateContent xmlns:mc="http://schemas.openxmlformats.org/markup-compatibility/2006" xmlns:p14="http://schemas.microsoft.com/office/powerpoint/2010/main">
    <mc:Choice Requires="p14">
      <p:transition spd="slow" p14:dur="2000" advTm="86164"/>
    </mc:Choice>
    <mc:Fallback xmlns="">
      <p:transition spd="slow" advTm="8616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r="70014"/>
          <a:stretch/>
        </p:blipFill>
        <p:spPr>
          <a:xfrm>
            <a:off x="0" y="0"/>
            <a:ext cx="1092502" cy="1080120"/>
          </a:xfrm>
          <a:prstGeom prst="rect">
            <a:avLst/>
          </a:prstGeom>
        </p:spPr>
      </p:pic>
      <p:pic>
        <p:nvPicPr>
          <p:cNvPr id="3" name="Picture 2">
            <a:extLst>
              <a:ext uri="{FF2B5EF4-FFF2-40B4-BE49-F238E27FC236}">
                <a16:creationId xmlns:a16="http://schemas.microsoft.com/office/drawing/2014/main" id="{3AA59338-D74D-3D69-9A53-0D39F5D60056}"/>
              </a:ext>
            </a:extLst>
          </p:cNvPr>
          <p:cNvPicPr>
            <a:picLocks noChangeAspect="1"/>
          </p:cNvPicPr>
          <p:nvPr/>
        </p:nvPicPr>
        <p:blipFill>
          <a:blip r:embed="rId4"/>
          <a:stretch>
            <a:fillRect/>
          </a:stretch>
        </p:blipFill>
        <p:spPr>
          <a:xfrm>
            <a:off x="7532298" y="6044756"/>
            <a:ext cx="1611702" cy="813244"/>
          </a:xfrm>
          <a:prstGeom prst="rect">
            <a:avLst/>
          </a:prstGeom>
        </p:spPr>
      </p:pic>
      <p:graphicFrame>
        <p:nvGraphicFramePr>
          <p:cNvPr id="5" name="Table 4">
            <a:extLst>
              <a:ext uri="{FF2B5EF4-FFF2-40B4-BE49-F238E27FC236}">
                <a16:creationId xmlns:a16="http://schemas.microsoft.com/office/drawing/2014/main" id="{2E6C6E93-448B-9AAD-3053-45ABA0DE75B5}"/>
              </a:ext>
            </a:extLst>
          </p:cNvPr>
          <p:cNvGraphicFramePr>
            <a:graphicFrameLocks noGrp="1"/>
          </p:cNvGraphicFramePr>
          <p:nvPr>
            <p:extLst>
              <p:ext uri="{D42A27DB-BD31-4B8C-83A1-F6EECF244321}">
                <p14:modId xmlns:p14="http://schemas.microsoft.com/office/powerpoint/2010/main" val="2912791103"/>
              </p:ext>
            </p:extLst>
          </p:nvPr>
        </p:nvGraphicFramePr>
        <p:xfrm>
          <a:off x="251519" y="1484784"/>
          <a:ext cx="8439720" cy="4056890"/>
        </p:xfrm>
        <a:graphic>
          <a:graphicData uri="http://schemas.openxmlformats.org/drawingml/2006/table">
            <a:tbl>
              <a:tblPr firstRow="1" firstCol="1" bandRow="1"/>
              <a:tblGrid>
                <a:gridCol w="1406216">
                  <a:extLst>
                    <a:ext uri="{9D8B030D-6E8A-4147-A177-3AD203B41FA5}">
                      <a16:colId xmlns:a16="http://schemas.microsoft.com/office/drawing/2014/main" val="1505944297"/>
                    </a:ext>
                  </a:extLst>
                </a:gridCol>
                <a:gridCol w="1406216">
                  <a:extLst>
                    <a:ext uri="{9D8B030D-6E8A-4147-A177-3AD203B41FA5}">
                      <a16:colId xmlns:a16="http://schemas.microsoft.com/office/drawing/2014/main" val="2360634019"/>
                    </a:ext>
                  </a:extLst>
                </a:gridCol>
                <a:gridCol w="1406822">
                  <a:extLst>
                    <a:ext uri="{9D8B030D-6E8A-4147-A177-3AD203B41FA5}">
                      <a16:colId xmlns:a16="http://schemas.microsoft.com/office/drawing/2014/main" val="989195109"/>
                    </a:ext>
                  </a:extLst>
                </a:gridCol>
                <a:gridCol w="1406822">
                  <a:extLst>
                    <a:ext uri="{9D8B030D-6E8A-4147-A177-3AD203B41FA5}">
                      <a16:colId xmlns:a16="http://schemas.microsoft.com/office/drawing/2014/main" val="1134664614"/>
                    </a:ext>
                  </a:extLst>
                </a:gridCol>
                <a:gridCol w="1406822">
                  <a:extLst>
                    <a:ext uri="{9D8B030D-6E8A-4147-A177-3AD203B41FA5}">
                      <a16:colId xmlns:a16="http://schemas.microsoft.com/office/drawing/2014/main" val="543619665"/>
                    </a:ext>
                  </a:extLst>
                </a:gridCol>
                <a:gridCol w="1406822">
                  <a:extLst>
                    <a:ext uri="{9D8B030D-6E8A-4147-A177-3AD203B41FA5}">
                      <a16:colId xmlns:a16="http://schemas.microsoft.com/office/drawing/2014/main" val="3828837458"/>
                    </a:ext>
                  </a:extLst>
                </a:gridCol>
              </a:tblGrid>
              <a:tr h="426317">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Mon</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Tues</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Weds</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Thurs (GM PPA)</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Fri</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885006"/>
                  </a:ext>
                </a:extLst>
              </a:tr>
              <a:tr h="872170">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Y3</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 Marron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Science,PE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Mrs Robinson  (PSHE, Computing or Music)</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Mrs Robinson  (DT)</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Mrs Abril  (MFL, PE -Sports coach</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 Marron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Geog</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7654974"/>
                  </a:ext>
                </a:extLst>
              </a:tr>
              <a:tr h="872170">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Y4</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Mrs Robinson (PSHE, Computing or Music)</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 Marron  (PE,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Geog</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 Marron  (PE, MFL)</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Mrs King (science)</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Mrs King  (DT) (Ana  1.50-2.40)</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294150"/>
                  </a:ext>
                </a:extLst>
              </a:tr>
              <a:tr h="872170">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Y5</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Ms Gentle (PE, Science)</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Ms Gentle /Mrs Abril PPA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Geog</a:t>
                      </a:r>
                      <a:r>
                        <a:rPr lang="en-GB" sz="1800" dirty="0">
                          <a:effectLst/>
                          <a:latin typeface="Calibri" panose="020F0502020204030204" pitchFamily="34" charset="0"/>
                          <a:ea typeface="Calibri" panose="020F0502020204030204" pitchFamily="34" charset="0"/>
                          <a:cs typeface="Times New Roman" panose="02020603050405020304" pitchFamily="18" charset="0"/>
                        </a:rPr>
                        <a:t>/MFL)</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Ms Gentle  (PE, DT)</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Mrs Robinson  (Computing)</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Mrs Robinson  (PSHE)</a:t>
                      </a:r>
                    </a:p>
                  </a:txBody>
                  <a:tcPr marL="49156" marR="49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057458"/>
                  </a:ext>
                </a:extLst>
              </a:tr>
            </a:tbl>
          </a:graphicData>
        </a:graphic>
      </p:graphicFrame>
    </p:spTree>
    <p:custDataLst>
      <p:tags r:id="rId1"/>
    </p:custDataLst>
    <p:extLst>
      <p:ext uri="{BB962C8B-B14F-4D97-AF65-F5344CB8AC3E}">
        <p14:creationId xmlns:p14="http://schemas.microsoft.com/office/powerpoint/2010/main" val="1408714991"/>
      </p:ext>
    </p:extLst>
  </p:cSld>
  <p:clrMapOvr>
    <a:masterClrMapping/>
  </p:clrMapOvr>
  <mc:AlternateContent xmlns:mc="http://schemas.openxmlformats.org/markup-compatibility/2006" xmlns:p14="http://schemas.microsoft.com/office/powerpoint/2010/main">
    <mc:Choice Requires="p14">
      <p:transition spd="slow" p14:dur="2000" advTm="22901"/>
    </mc:Choice>
    <mc:Fallback xmlns="">
      <p:transition spd="slow" advTm="2290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9369"/>
            <a:ext cx="8229600" cy="1143000"/>
          </a:xfrm>
        </p:spPr>
        <p:txBody>
          <a:bodyPr>
            <a:normAutofit fontScale="90000"/>
          </a:bodyPr>
          <a:lstStyle/>
          <a:p>
            <a:r>
              <a:rPr lang="en-GB" dirty="0"/>
              <a:t>How can you support your </a:t>
            </a:r>
            <a:br>
              <a:rPr lang="en-GB" dirty="0"/>
            </a:br>
            <a:r>
              <a:rPr lang="en-GB" dirty="0"/>
              <a:t>child?</a:t>
            </a:r>
          </a:p>
        </p:txBody>
      </p:sp>
      <p:sp>
        <p:nvSpPr>
          <p:cNvPr id="3" name="Content Placeholder 2"/>
          <p:cNvSpPr>
            <a:spLocks noGrp="1"/>
          </p:cNvSpPr>
          <p:nvPr>
            <p:ph idx="1"/>
          </p:nvPr>
        </p:nvSpPr>
        <p:spPr>
          <a:xfrm>
            <a:off x="126855" y="1182369"/>
            <a:ext cx="8229600" cy="4525963"/>
          </a:xfrm>
        </p:spPr>
        <p:txBody>
          <a:bodyPr>
            <a:noAutofit/>
          </a:bodyPr>
          <a:lstStyle/>
          <a:p>
            <a:r>
              <a:rPr lang="en-GB" dirty="0"/>
              <a:t>Practice your child’s maths homework and spellings with them frequently</a:t>
            </a:r>
          </a:p>
          <a:p>
            <a:r>
              <a:rPr lang="en-GB" dirty="0"/>
              <a:t>Recap previous learning too.</a:t>
            </a:r>
          </a:p>
          <a:p>
            <a:r>
              <a:rPr lang="en-GB" dirty="0"/>
              <a:t> Practice the methods taught in maths with your child to build fluency. </a:t>
            </a:r>
          </a:p>
          <a:p>
            <a:r>
              <a:rPr lang="en-GB" dirty="0"/>
              <a:t>Buy your child a watch and get them to tell the time as much as possible. </a:t>
            </a:r>
          </a:p>
          <a:p>
            <a:r>
              <a:rPr lang="en-GB" dirty="0"/>
              <a:t>Use the websites and apps, including TT Rockstars and Doodle, shared with you to support your child.</a:t>
            </a:r>
          </a:p>
          <a:p>
            <a:r>
              <a:rPr lang="en-US" dirty="0"/>
              <a:t>Read with your child every day to support their fluency, expression, reading comprehension and vocabulary </a:t>
            </a:r>
          </a:p>
          <a:p>
            <a:r>
              <a:rPr lang="en-GB" b="1" dirty="0"/>
              <a:t>Mobile phones</a:t>
            </a:r>
            <a:r>
              <a:rPr lang="en-GB" dirty="0"/>
              <a:t>: Children to</a:t>
            </a:r>
            <a:r>
              <a:rPr lang="en-GB" b="1" dirty="0"/>
              <a:t> only </a:t>
            </a:r>
            <a:r>
              <a:rPr lang="en-GB" dirty="0"/>
              <a:t>bring them into school if they are walking home on their own. Please see these links regarding being safe online and cyber bullying: </a:t>
            </a:r>
            <a:r>
              <a:rPr lang="en-GB" dirty="0">
                <a:hlinkClick r:id="rId2"/>
              </a:rPr>
              <a:t>Staying safe online</a:t>
            </a:r>
            <a:r>
              <a:rPr lang="en-GB" dirty="0"/>
              <a:t> &amp; </a:t>
            </a:r>
            <a:r>
              <a:rPr lang="en-GB" dirty="0">
                <a:hlinkClick r:id="rId3"/>
              </a:rPr>
              <a:t>online bullying</a:t>
            </a:r>
            <a:endParaRPr lang="en-GB" dirty="0"/>
          </a:p>
          <a:p>
            <a:r>
              <a:rPr lang="en-GB" dirty="0"/>
              <a:t>During the day they must be switched off and handed into the class teacher. </a:t>
            </a:r>
          </a:p>
        </p:txBody>
      </p:sp>
      <p:pic>
        <p:nvPicPr>
          <p:cNvPr id="5" name="Picture 4" descr="Logo, company name&#10;&#10;Description automatically generated">
            <a:extLst>
              <a:ext uri="{FF2B5EF4-FFF2-40B4-BE49-F238E27FC236}">
                <a16:creationId xmlns:a16="http://schemas.microsoft.com/office/drawing/2014/main" id="{718336E7-CF6D-D51C-2BE3-B7F2FCF55B27}"/>
              </a:ext>
            </a:extLst>
          </p:cNvPr>
          <p:cNvPicPr>
            <a:picLocks noChangeAspect="1"/>
          </p:cNvPicPr>
          <p:nvPr/>
        </p:nvPicPr>
        <p:blipFill>
          <a:blip r:embed="rId4"/>
          <a:stretch>
            <a:fillRect/>
          </a:stretch>
        </p:blipFill>
        <p:spPr>
          <a:xfrm>
            <a:off x="7532298" y="6044756"/>
            <a:ext cx="1611702" cy="813244"/>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E8D09E6C-644B-98FF-6617-038A5D32C4C3}"/>
              </a:ext>
            </a:extLst>
          </p:cNvPr>
          <p:cNvPicPr>
            <a:picLocks noChangeAspect="1"/>
          </p:cNvPicPr>
          <p:nvPr/>
        </p:nvPicPr>
        <p:blipFill rotWithShape="1">
          <a:blip r:embed="rId5"/>
          <a:srcRect r="70014"/>
          <a:stretch/>
        </p:blipFill>
        <p:spPr>
          <a:xfrm>
            <a:off x="0" y="0"/>
            <a:ext cx="937374" cy="926750"/>
          </a:xfrm>
          <a:prstGeom prst="rect">
            <a:avLst/>
          </a:prstGeom>
        </p:spPr>
      </p:pic>
    </p:spTree>
    <p:extLst>
      <p:ext uri="{BB962C8B-B14F-4D97-AF65-F5344CB8AC3E}">
        <p14:creationId xmlns:p14="http://schemas.microsoft.com/office/powerpoint/2010/main" val="3646365059"/>
      </p:ext>
    </p:extLst>
  </p:cSld>
  <p:clrMapOvr>
    <a:masterClrMapping/>
  </p:clrMapOvr>
  <mc:AlternateContent xmlns:mc="http://schemas.openxmlformats.org/markup-compatibility/2006" xmlns:p14="http://schemas.microsoft.com/office/powerpoint/2010/main">
    <mc:Choice Requires="p14">
      <p:transition spd="slow" p14:dur="2000" advTm="86164"/>
    </mc:Choice>
    <mc:Fallback xmlns="">
      <p:transition spd="slow" advTm="8616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613" y="266350"/>
            <a:ext cx="6347713" cy="1320800"/>
          </a:xfrm>
        </p:spPr>
        <p:txBody>
          <a:bodyPr>
            <a:normAutofit/>
          </a:bodyPr>
          <a:lstStyle/>
          <a:p>
            <a:r>
              <a:rPr lang="en-GB" sz="3200" dirty="0"/>
              <a:t>Assessment</a:t>
            </a:r>
          </a:p>
        </p:txBody>
      </p:sp>
      <p:sp>
        <p:nvSpPr>
          <p:cNvPr id="3" name="Content Placeholder 2"/>
          <p:cNvSpPr>
            <a:spLocks noGrp="1"/>
          </p:cNvSpPr>
          <p:nvPr>
            <p:ph idx="1"/>
          </p:nvPr>
        </p:nvSpPr>
        <p:spPr>
          <a:xfrm>
            <a:off x="575556" y="836712"/>
            <a:ext cx="7992888" cy="5394898"/>
          </a:xfrm>
        </p:spPr>
        <p:txBody>
          <a:bodyPr>
            <a:normAutofit/>
          </a:bodyPr>
          <a:lstStyle/>
          <a:p>
            <a:endParaRPr lang="en-GB" dirty="0"/>
          </a:p>
          <a:p>
            <a:r>
              <a:rPr lang="en-GB" dirty="0"/>
              <a:t>Assessments will be done 3 times a year. </a:t>
            </a:r>
          </a:p>
          <a:p>
            <a:r>
              <a:rPr lang="en-GB" dirty="0"/>
              <a:t>They are statutory and children must sit them.</a:t>
            </a:r>
          </a:p>
          <a:p>
            <a:r>
              <a:rPr lang="en-GB" dirty="0"/>
              <a:t>We will continue to assess children’s writing based on judgements, with moderations within the Futura Learning Partnership and South Gloucestershire.</a:t>
            </a:r>
          </a:p>
          <a:p>
            <a:r>
              <a:rPr lang="en-GB" dirty="0"/>
              <a:t>We will have pupil progress meetings to identify and intervene with children that are off-track. </a:t>
            </a:r>
          </a:p>
          <a:p>
            <a:r>
              <a:rPr lang="en-GB" dirty="0"/>
              <a:t>We will inform you if this is happening for your child.</a:t>
            </a:r>
          </a:p>
        </p:txBody>
      </p:sp>
      <p:pic>
        <p:nvPicPr>
          <p:cNvPr id="5" name="Picture 4" descr="Text&#10;&#10;Description automatically generated with medium confidence">
            <a:extLst>
              <a:ext uri="{FF2B5EF4-FFF2-40B4-BE49-F238E27FC236}">
                <a16:creationId xmlns:a16="http://schemas.microsoft.com/office/drawing/2014/main" id="{A5FD7BCF-D517-88FC-7596-A8525D44007B}"/>
              </a:ext>
            </a:extLst>
          </p:cNvPr>
          <p:cNvPicPr>
            <a:picLocks noChangeAspect="1"/>
          </p:cNvPicPr>
          <p:nvPr/>
        </p:nvPicPr>
        <p:blipFill rotWithShape="1">
          <a:blip r:embed="rId2"/>
          <a:srcRect r="70014"/>
          <a:stretch/>
        </p:blipFill>
        <p:spPr>
          <a:xfrm>
            <a:off x="0" y="0"/>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253ADE1F-5BA1-6E18-5D62-EB8CC1E932B6}"/>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906352734"/>
      </p:ext>
    </p:extLst>
  </p:cSld>
  <p:clrMapOvr>
    <a:masterClrMapping/>
  </p:clrMapOvr>
  <mc:AlternateContent xmlns:mc="http://schemas.openxmlformats.org/markup-compatibility/2006" xmlns:p14="http://schemas.microsoft.com/office/powerpoint/2010/main">
    <mc:Choice Requires="p14">
      <p:transition spd="slow" p14:dur="2000" advTm="27935"/>
    </mc:Choice>
    <mc:Fallback xmlns="">
      <p:transition spd="slow" advTm="27935"/>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188640"/>
            <a:ext cx="6347713" cy="1320800"/>
          </a:xfrm>
        </p:spPr>
        <p:txBody>
          <a:bodyPr>
            <a:normAutofit/>
          </a:bodyPr>
          <a:lstStyle/>
          <a:p>
            <a:r>
              <a:rPr lang="en-GB" sz="3200" dirty="0"/>
              <a:t>Contact us</a:t>
            </a:r>
          </a:p>
        </p:txBody>
      </p:sp>
      <p:sp>
        <p:nvSpPr>
          <p:cNvPr id="3" name="Content Placeholder 2"/>
          <p:cNvSpPr>
            <a:spLocks noGrp="1"/>
          </p:cNvSpPr>
          <p:nvPr>
            <p:ph idx="1"/>
          </p:nvPr>
        </p:nvSpPr>
        <p:spPr>
          <a:xfrm>
            <a:off x="539552" y="1196752"/>
            <a:ext cx="7992888" cy="5040560"/>
          </a:xfrm>
        </p:spPr>
        <p:txBody>
          <a:bodyPr>
            <a:normAutofit/>
          </a:bodyPr>
          <a:lstStyle/>
          <a:p>
            <a:endParaRPr lang="en-GB" dirty="0"/>
          </a:p>
          <a:p>
            <a:r>
              <a:rPr lang="en-GB" dirty="0"/>
              <a:t>Playground (Teachers are available on the playground from 8:50-8:55 for quick messages/chats.)</a:t>
            </a:r>
          </a:p>
          <a:p>
            <a:r>
              <a:rPr lang="en-GB" dirty="0"/>
              <a:t>Email/phone school office – all messages will be forwarded onto teachers and you will get a response.</a:t>
            </a:r>
          </a:p>
          <a:p>
            <a:r>
              <a:rPr lang="en-GB" dirty="0"/>
              <a:t>If you require an appointment for something that needs longer, this can be made via email.</a:t>
            </a:r>
          </a:p>
        </p:txBody>
      </p:sp>
      <p:pic>
        <p:nvPicPr>
          <p:cNvPr id="5" name="Picture 4" descr="Text&#10;&#10;Description automatically generated with medium confidence">
            <a:extLst>
              <a:ext uri="{FF2B5EF4-FFF2-40B4-BE49-F238E27FC236}">
                <a16:creationId xmlns:a16="http://schemas.microsoft.com/office/drawing/2014/main" id="{A5FD7BCF-D517-88FC-7596-A8525D44007B}"/>
              </a:ext>
            </a:extLst>
          </p:cNvPr>
          <p:cNvPicPr>
            <a:picLocks noChangeAspect="1"/>
          </p:cNvPicPr>
          <p:nvPr/>
        </p:nvPicPr>
        <p:blipFill rotWithShape="1">
          <a:blip r:embed="rId2"/>
          <a:srcRect r="70014"/>
          <a:stretch/>
        </p:blipFill>
        <p:spPr>
          <a:xfrm>
            <a:off x="0" y="0"/>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253ADE1F-5BA1-6E18-5D62-EB8CC1E932B6}"/>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881241048"/>
      </p:ext>
    </p:extLst>
  </p:cSld>
  <p:clrMapOvr>
    <a:masterClrMapping/>
  </p:clrMapOvr>
  <mc:AlternateContent xmlns:mc="http://schemas.openxmlformats.org/markup-compatibility/2006" xmlns:p14="http://schemas.microsoft.com/office/powerpoint/2010/main">
    <mc:Choice Requires="p14">
      <p:transition spd="slow" p14:dur="2000" advTm="27935"/>
    </mc:Choice>
    <mc:Fallback xmlns="">
      <p:transition spd="slow" advTm="27935"/>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188640"/>
            <a:ext cx="6347713" cy="1320800"/>
          </a:xfrm>
        </p:spPr>
        <p:txBody>
          <a:bodyPr>
            <a:normAutofit/>
          </a:bodyPr>
          <a:lstStyle/>
          <a:p>
            <a:r>
              <a:rPr lang="en-GB" sz="3200" dirty="0"/>
              <a:t>Assemblies</a:t>
            </a:r>
          </a:p>
        </p:txBody>
      </p:sp>
      <p:sp>
        <p:nvSpPr>
          <p:cNvPr id="3" name="Content Placeholder 2"/>
          <p:cNvSpPr>
            <a:spLocks noGrp="1"/>
          </p:cNvSpPr>
          <p:nvPr>
            <p:ph idx="1"/>
          </p:nvPr>
        </p:nvSpPr>
        <p:spPr>
          <a:xfrm>
            <a:off x="328131" y="1124744"/>
            <a:ext cx="7992888" cy="5040560"/>
          </a:xfrm>
        </p:spPr>
        <p:txBody>
          <a:bodyPr>
            <a:normAutofit/>
          </a:bodyPr>
          <a:lstStyle/>
          <a:p>
            <a:pPr marL="0" indent="0">
              <a:buNone/>
            </a:pPr>
            <a:endParaRPr lang="en-GB" dirty="0"/>
          </a:p>
          <a:p>
            <a:pPr marL="0" indent="0">
              <a:buNone/>
            </a:pPr>
            <a:r>
              <a:rPr lang="en-GB" sz="1800" b="1" dirty="0"/>
              <a:t>Whole School Assemblies</a:t>
            </a:r>
          </a:p>
          <a:p>
            <a:r>
              <a:rPr lang="en-GB" dirty="0"/>
              <a:t>We </a:t>
            </a:r>
            <a:r>
              <a:rPr lang="en-GB" sz="1800" dirty="0"/>
              <a:t>will deliver </a:t>
            </a:r>
            <a:r>
              <a:rPr lang="en-GB" dirty="0"/>
              <a:t>three</a:t>
            </a:r>
            <a:r>
              <a:rPr lang="en-GB" sz="1800" dirty="0"/>
              <a:t> assemblies per week. These will be focused on our personal development curriculum.</a:t>
            </a:r>
          </a:p>
          <a:p>
            <a:r>
              <a:rPr lang="en-GB" sz="1800" dirty="0"/>
              <a:t>Celebration assembly – These are every Friday at 2:45pm.</a:t>
            </a:r>
          </a:p>
          <a:p>
            <a:r>
              <a:rPr lang="en-GB" dirty="0"/>
              <a:t>Parents of nominated children will receive a letter inviting them to attend.</a:t>
            </a:r>
          </a:p>
          <a:p>
            <a:r>
              <a:rPr lang="en-GB" dirty="0"/>
              <a:t>If you cannot attend, you can contact the office and we can move it to the following week. </a:t>
            </a:r>
          </a:p>
        </p:txBody>
      </p:sp>
      <p:pic>
        <p:nvPicPr>
          <p:cNvPr id="5" name="Picture 4" descr="Text&#10;&#10;Description automatically generated with medium confidence">
            <a:extLst>
              <a:ext uri="{FF2B5EF4-FFF2-40B4-BE49-F238E27FC236}">
                <a16:creationId xmlns:a16="http://schemas.microsoft.com/office/drawing/2014/main" id="{A5FD7BCF-D517-88FC-7596-A8525D44007B}"/>
              </a:ext>
            </a:extLst>
          </p:cNvPr>
          <p:cNvPicPr>
            <a:picLocks noChangeAspect="1"/>
          </p:cNvPicPr>
          <p:nvPr/>
        </p:nvPicPr>
        <p:blipFill rotWithShape="1">
          <a:blip r:embed="rId2"/>
          <a:srcRect r="70014"/>
          <a:stretch/>
        </p:blipFill>
        <p:spPr>
          <a:xfrm>
            <a:off x="0" y="0"/>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253ADE1F-5BA1-6E18-5D62-EB8CC1E932B6}"/>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3515576081"/>
      </p:ext>
    </p:extLst>
  </p:cSld>
  <p:clrMapOvr>
    <a:masterClrMapping/>
  </p:clrMapOvr>
  <mc:AlternateContent xmlns:mc="http://schemas.openxmlformats.org/markup-compatibility/2006" xmlns:p14="http://schemas.microsoft.com/office/powerpoint/2010/main">
    <mc:Choice Requires="p14">
      <p:transition spd="slow" p14:dur="2000" advTm="27935"/>
    </mc:Choice>
    <mc:Fallback xmlns="">
      <p:transition spd="slow" advTm="27935"/>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6350"/>
            <a:ext cx="6347713" cy="1320800"/>
          </a:xfrm>
        </p:spPr>
        <p:txBody>
          <a:bodyPr/>
          <a:lstStyle/>
          <a:p>
            <a:r>
              <a:rPr lang="en-GB" dirty="0"/>
              <a:t>Photo consent  </a:t>
            </a:r>
          </a:p>
        </p:txBody>
      </p:sp>
      <p:sp>
        <p:nvSpPr>
          <p:cNvPr id="3" name="Content Placeholder 2"/>
          <p:cNvSpPr>
            <a:spLocks noGrp="1"/>
          </p:cNvSpPr>
          <p:nvPr>
            <p:ph idx="1"/>
          </p:nvPr>
        </p:nvSpPr>
        <p:spPr/>
        <p:txBody>
          <a:bodyPr>
            <a:normAutofit/>
          </a:bodyPr>
          <a:lstStyle/>
          <a:p>
            <a:r>
              <a:rPr lang="en-US" dirty="0"/>
              <a:t>If you have not completed a form to say that you are happy or not happy for your child’s image to be used then please email/phone the office ASAP and they will get one to you. </a:t>
            </a:r>
          </a:p>
          <a:p>
            <a:endParaRPr lang="en-GB" dirty="0"/>
          </a:p>
        </p:txBody>
      </p:sp>
      <p:pic>
        <p:nvPicPr>
          <p:cNvPr id="5" name="Picture 4" descr="Text&#10;&#10;Description automatically generated with medium confidence">
            <a:extLst>
              <a:ext uri="{FF2B5EF4-FFF2-40B4-BE49-F238E27FC236}">
                <a16:creationId xmlns:a16="http://schemas.microsoft.com/office/drawing/2014/main" id="{3850EC47-F748-51D5-B356-19E42B0607BE}"/>
              </a:ext>
            </a:extLst>
          </p:cNvPr>
          <p:cNvPicPr>
            <a:picLocks noChangeAspect="1"/>
          </p:cNvPicPr>
          <p:nvPr/>
        </p:nvPicPr>
        <p:blipFill rotWithShape="1">
          <a:blip r:embed="rId2"/>
          <a:srcRect r="70014"/>
          <a:stretch/>
        </p:blipFill>
        <p:spPr>
          <a:xfrm>
            <a:off x="0" y="0"/>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93E14E30-AF20-A650-C14E-D0F77C1DA607}"/>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291889151"/>
      </p:ext>
    </p:extLst>
  </p:cSld>
  <p:clrMapOvr>
    <a:masterClrMapping/>
  </p:clrMapOvr>
  <mc:AlternateContent xmlns:mc="http://schemas.openxmlformats.org/markup-compatibility/2006" xmlns:p14="http://schemas.microsoft.com/office/powerpoint/2010/main">
    <mc:Choice Requires="p14">
      <p:transition spd="slow" p14:dur="2000" advTm="28091"/>
    </mc:Choice>
    <mc:Fallback xmlns="">
      <p:transition spd="slow" advTm="28091"/>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836712"/>
            <a:ext cx="6347713" cy="1320800"/>
          </a:xfrm>
        </p:spPr>
        <p:txBody>
          <a:bodyPr/>
          <a:lstStyle/>
          <a:p>
            <a:r>
              <a:rPr lang="en-GB" dirty="0"/>
              <a:t>Thank you </a:t>
            </a:r>
          </a:p>
        </p:txBody>
      </p:sp>
      <p:pic>
        <p:nvPicPr>
          <p:cNvPr id="5" name="Picture 4" descr="Text&#10;&#10;Description automatically generated with medium confidence">
            <a:extLst>
              <a:ext uri="{FF2B5EF4-FFF2-40B4-BE49-F238E27FC236}">
                <a16:creationId xmlns:a16="http://schemas.microsoft.com/office/drawing/2014/main" id="{3850EC47-F748-51D5-B356-19E42B0607BE}"/>
              </a:ext>
            </a:extLst>
          </p:cNvPr>
          <p:cNvPicPr>
            <a:picLocks noChangeAspect="1"/>
          </p:cNvPicPr>
          <p:nvPr/>
        </p:nvPicPr>
        <p:blipFill rotWithShape="1">
          <a:blip r:embed="rId2"/>
          <a:srcRect r="70014"/>
          <a:stretch/>
        </p:blipFill>
        <p:spPr>
          <a:xfrm>
            <a:off x="3347864" y="2574697"/>
            <a:ext cx="1728193" cy="1708606"/>
          </a:xfrm>
          <a:prstGeom prst="rect">
            <a:avLst/>
          </a:prstGeom>
        </p:spPr>
      </p:pic>
      <p:pic>
        <p:nvPicPr>
          <p:cNvPr id="4" name="Picture 3" descr="Logo, company name&#10;&#10;Description automatically generated">
            <a:extLst>
              <a:ext uri="{FF2B5EF4-FFF2-40B4-BE49-F238E27FC236}">
                <a16:creationId xmlns:a16="http://schemas.microsoft.com/office/drawing/2014/main" id="{02AAD369-8BBB-E07C-D846-4136FD03DD03}"/>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3617203096"/>
      </p:ext>
    </p:extLst>
  </p:cSld>
  <p:clrMapOvr>
    <a:masterClrMapping/>
  </p:clrMapOvr>
  <mc:AlternateContent xmlns:mc="http://schemas.openxmlformats.org/markup-compatibility/2006" xmlns:p14="http://schemas.microsoft.com/office/powerpoint/2010/main">
    <mc:Choice Requires="p14">
      <p:transition spd="slow" p14:dur="2000" advTm="28091"/>
    </mc:Choice>
    <mc:Fallback xmlns="">
      <p:transition spd="slow" advTm="280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67791E0-4967-7B13-5C85-2C1DC56511A5}"/>
              </a:ext>
            </a:extLst>
          </p:cNvPr>
          <p:cNvPicPr>
            <a:picLocks noChangeAspect="1"/>
          </p:cNvPicPr>
          <p:nvPr/>
        </p:nvPicPr>
        <p:blipFill>
          <a:blip r:embed="rId2"/>
          <a:stretch>
            <a:fillRect/>
          </a:stretch>
        </p:blipFill>
        <p:spPr>
          <a:xfrm>
            <a:off x="7003401" y="-16442"/>
            <a:ext cx="2140599" cy="1080119"/>
          </a:xfrm>
          <a:prstGeom prst="rect">
            <a:avLst/>
          </a:prstGeom>
        </p:spPr>
      </p:pic>
      <p:pic>
        <p:nvPicPr>
          <p:cNvPr id="4" name="Picture 3">
            <a:extLst>
              <a:ext uri="{FF2B5EF4-FFF2-40B4-BE49-F238E27FC236}">
                <a16:creationId xmlns:a16="http://schemas.microsoft.com/office/drawing/2014/main" id="{4B2A3815-F23D-689F-8733-55086A2D4757}"/>
              </a:ext>
            </a:extLst>
          </p:cNvPr>
          <p:cNvPicPr>
            <a:picLocks noChangeAspect="1"/>
          </p:cNvPicPr>
          <p:nvPr/>
        </p:nvPicPr>
        <p:blipFill rotWithShape="1">
          <a:blip r:embed="rId3"/>
          <a:srcRect r="70014"/>
          <a:stretch/>
        </p:blipFill>
        <p:spPr>
          <a:xfrm>
            <a:off x="0" y="23849"/>
            <a:ext cx="899592" cy="889396"/>
          </a:xfrm>
          <a:prstGeom prst="rect">
            <a:avLst/>
          </a:prstGeom>
        </p:spPr>
      </p:pic>
      <p:sp>
        <p:nvSpPr>
          <p:cNvPr id="5" name="Content Placeholder 2">
            <a:extLst>
              <a:ext uri="{FF2B5EF4-FFF2-40B4-BE49-F238E27FC236}">
                <a16:creationId xmlns:a16="http://schemas.microsoft.com/office/drawing/2014/main" id="{FB5E6281-A6BE-127B-1BDF-C487D5051D49}"/>
              </a:ext>
            </a:extLst>
          </p:cNvPr>
          <p:cNvSpPr txBox="1">
            <a:spLocks/>
          </p:cNvSpPr>
          <p:nvPr/>
        </p:nvSpPr>
        <p:spPr>
          <a:xfrm>
            <a:off x="473336" y="1340768"/>
            <a:ext cx="8203120" cy="5256584"/>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The trust’s core values were chosen with the help of staff, pupils and governors:</a:t>
            </a:r>
          </a:p>
          <a:p>
            <a:endParaRPr lang="en-US" dirty="0"/>
          </a:p>
          <a:p>
            <a:endParaRPr lang="en-US" dirty="0"/>
          </a:p>
          <a:p>
            <a:endParaRPr lang="en-US" dirty="0"/>
          </a:p>
          <a:p>
            <a:endParaRPr lang="en-US" dirty="0"/>
          </a:p>
          <a:p>
            <a:endParaRPr lang="en-US" dirty="0"/>
          </a:p>
          <a:p>
            <a:endParaRPr lang="en-US" dirty="0"/>
          </a:p>
          <a:p>
            <a:pPr marL="0" indent="0">
              <a:buFont typeface="Wingdings 3" charset="2"/>
              <a:buNone/>
            </a:pPr>
            <a:endParaRPr lang="en-GB" dirty="0"/>
          </a:p>
          <a:p>
            <a:pPr marL="0" indent="0">
              <a:buFont typeface="Wingdings 3" charset="2"/>
              <a:buNone/>
            </a:pPr>
            <a:endParaRPr lang="en-GB" dirty="0"/>
          </a:p>
          <a:p>
            <a:pPr marL="0" indent="0">
              <a:buFont typeface="Wingdings 3" charset="2"/>
              <a:buNone/>
            </a:pPr>
            <a:endParaRPr lang="en-GB" dirty="0"/>
          </a:p>
          <a:p>
            <a:pPr marL="0" indent="0">
              <a:buFont typeface="Wingdings 3" charset="2"/>
              <a:buNone/>
            </a:pPr>
            <a:endParaRPr lang="en-GB" dirty="0"/>
          </a:p>
          <a:p>
            <a:pPr marL="0" indent="0">
              <a:buFont typeface="Wingdings 3" charset="2"/>
              <a:buNone/>
            </a:pPr>
            <a:r>
              <a:rPr lang="en-GB" dirty="0"/>
              <a:t>Children benefit from being part of the Futura Learning Partnership family of schools where teachers and leaders work together across schools  to provide the best possible education and enrichment</a:t>
            </a:r>
          </a:p>
          <a:p>
            <a:pPr marL="0" indent="0">
              <a:buFont typeface="Wingdings 3" charset="2"/>
              <a:buNone/>
            </a:pPr>
            <a:r>
              <a:rPr lang="en-GB" dirty="0"/>
              <a:t>Children can enjoy access to the Trust’s fantastic facilities at its other schools and teachers will organise these. </a:t>
            </a:r>
          </a:p>
        </p:txBody>
      </p:sp>
      <p:graphicFrame>
        <p:nvGraphicFramePr>
          <p:cNvPr id="6" name="Table 5">
            <a:extLst>
              <a:ext uri="{FF2B5EF4-FFF2-40B4-BE49-F238E27FC236}">
                <a16:creationId xmlns:a16="http://schemas.microsoft.com/office/drawing/2014/main" id="{F31A86E3-7917-FA96-3540-8C2BAA1E9CCF}"/>
              </a:ext>
            </a:extLst>
          </p:cNvPr>
          <p:cNvGraphicFramePr>
            <a:graphicFrameLocks noGrp="1"/>
          </p:cNvGraphicFramePr>
          <p:nvPr>
            <p:extLst>
              <p:ext uri="{D42A27DB-BD31-4B8C-83A1-F6EECF244321}">
                <p14:modId xmlns:p14="http://schemas.microsoft.com/office/powerpoint/2010/main" val="4140646208"/>
              </p:ext>
            </p:extLst>
          </p:nvPr>
        </p:nvGraphicFramePr>
        <p:xfrm>
          <a:off x="546508" y="1644029"/>
          <a:ext cx="7632848" cy="3169920"/>
        </p:xfrm>
        <a:graphic>
          <a:graphicData uri="http://schemas.openxmlformats.org/drawingml/2006/table">
            <a:tbl>
              <a:tblPr firstRow="1" bandRow="1">
                <a:tableStyleId>{21E4AEA4-8DFA-4A89-87EB-49C32662AFE0}</a:tableStyleId>
              </a:tblPr>
              <a:tblGrid>
                <a:gridCol w="1908212">
                  <a:extLst>
                    <a:ext uri="{9D8B030D-6E8A-4147-A177-3AD203B41FA5}">
                      <a16:colId xmlns:a16="http://schemas.microsoft.com/office/drawing/2014/main" val="1351819455"/>
                    </a:ext>
                  </a:extLst>
                </a:gridCol>
                <a:gridCol w="1908212">
                  <a:extLst>
                    <a:ext uri="{9D8B030D-6E8A-4147-A177-3AD203B41FA5}">
                      <a16:colId xmlns:a16="http://schemas.microsoft.com/office/drawing/2014/main" val="2344337143"/>
                    </a:ext>
                  </a:extLst>
                </a:gridCol>
                <a:gridCol w="1908212">
                  <a:extLst>
                    <a:ext uri="{9D8B030D-6E8A-4147-A177-3AD203B41FA5}">
                      <a16:colId xmlns:a16="http://schemas.microsoft.com/office/drawing/2014/main" val="239217998"/>
                    </a:ext>
                  </a:extLst>
                </a:gridCol>
                <a:gridCol w="1908212">
                  <a:extLst>
                    <a:ext uri="{9D8B030D-6E8A-4147-A177-3AD203B41FA5}">
                      <a16:colId xmlns:a16="http://schemas.microsoft.com/office/drawing/2014/main" val="4228357399"/>
                    </a:ext>
                  </a:extLst>
                </a:gridCol>
              </a:tblGrid>
              <a:tr h="848101">
                <a:tc>
                  <a:txBody>
                    <a:bodyPr/>
                    <a:lstStyle/>
                    <a:p>
                      <a:r>
                        <a:rPr lang="en-US" sz="1600" dirty="0">
                          <a:solidFill>
                            <a:srgbClr val="000000"/>
                          </a:solidFill>
                        </a:rPr>
                        <a:t>Respect</a:t>
                      </a:r>
                    </a:p>
                    <a:p>
                      <a:endParaRPr lang="en-US" dirty="0">
                        <a:solidFill>
                          <a:srgbClr val="000000"/>
                        </a:solidFill>
                      </a:endParaRPr>
                    </a:p>
                    <a:p>
                      <a:endParaRPr lang="en-GB" dirty="0">
                        <a:solidFill>
                          <a:srgbClr val="000000"/>
                        </a:solidFill>
                      </a:endParaRPr>
                    </a:p>
                  </a:txBody>
                  <a:tcPr/>
                </a:tc>
                <a:tc>
                  <a:txBody>
                    <a:bodyPr/>
                    <a:lstStyle/>
                    <a:p>
                      <a:r>
                        <a:rPr lang="en-US" sz="1600" dirty="0">
                          <a:solidFill>
                            <a:srgbClr val="000000"/>
                          </a:solidFill>
                        </a:rPr>
                        <a:t>Opportunity</a:t>
                      </a:r>
                      <a:endParaRPr lang="en-GB" sz="1600" dirty="0">
                        <a:solidFill>
                          <a:srgbClr val="000000"/>
                        </a:solidFill>
                      </a:endParaRPr>
                    </a:p>
                  </a:txBody>
                  <a:tcPr/>
                </a:tc>
                <a:tc>
                  <a:txBody>
                    <a:bodyPr/>
                    <a:lstStyle/>
                    <a:p>
                      <a:r>
                        <a:rPr lang="en-US" sz="1600" dirty="0">
                          <a:solidFill>
                            <a:srgbClr val="000000"/>
                          </a:solidFill>
                        </a:rPr>
                        <a:t>Collaboration</a:t>
                      </a:r>
                      <a:endParaRPr lang="en-GB" sz="1600" dirty="0">
                        <a:solidFill>
                          <a:srgbClr val="000000"/>
                        </a:solidFill>
                      </a:endParaRPr>
                    </a:p>
                  </a:txBody>
                  <a:tcPr/>
                </a:tc>
                <a:tc>
                  <a:txBody>
                    <a:bodyPr/>
                    <a:lstStyle/>
                    <a:p>
                      <a:r>
                        <a:rPr lang="en-US" sz="1600" dirty="0">
                          <a:solidFill>
                            <a:srgbClr val="000000"/>
                          </a:solidFill>
                        </a:rPr>
                        <a:t>Aspiration</a:t>
                      </a:r>
                      <a:r>
                        <a:rPr lang="en-US" dirty="0">
                          <a:solidFill>
                            <a:srgbClr val="000000"/>
                          </a:solidFill>
                        </a:rPr>
                        <a:t> </a:t>
                      </a:r>
                      <a:endParaRPr lang="en-GB" dirty="0">
                        <a:solidFill>
                          <a:srgbClr val="000000"/>
                        </a:solidFill>
                      </a:endParaRPr>
                    </a:p>
                  </a:txBody>
                  <a:tcPr/>
                </a:tc>
                <a:extLst>
                  <a:ext uri="{0D108BD9-81ED-4DB2-BD59-A6C34878D82A}">
                    <a16:rowId xmlns:a16="http://schemas.microsoft.com/office/drawing/2014/main" val="299085900"/>
                  </a:ext>
                </a:extLst>
              </a:tr>
              <a:tr h="2120251">
                <a:tc>
                  <a:txBody>
                    <a:bodyPr/>
                    <a:lstStyle/>
                    <a:p>
                      <a:r>
                        <a:rPr lang="en-US" dirty="0">
                          <a:solidFill>
                            <a:srgbClr val="000000"/>
                          </a:solidFill>
                        </a:rPr>
                        <a:t>Behaving with integrity and worthy of trust; respecting yourself, others and the environment</a:t>
                      </a:r>
                    </a:p>
                    <a:p>
                      <a:endParaRPr lang="en-GB" dirty="0">
                        <a:solidFill>
                          <a:srgbClr val="000000"/>
                        </a:solidFill>
                      </a:endParaRPr>
                    </a:p>
                  </a:txBody>
                  <a:tcPr/>
                </a:tc>
                <a:tc>
                  <a:txBody>
                    <a:bodyPr/>
                    <a:lstStyle/>
                    <a:p>
                      <a:r>
                        <a:rPr lang="en-US" dirty="0">
                          <a:solidFill>
                            <a:srgbClr val="000000"/>
                          </a:solidFill>
                        </a:rPr>
                        <a:t>Providing experiences</a:t>
                      </a:r>
                      <a:r>
                        <a:rPr lang="en-US" baseline="0" dirty="0">
                          <a:solidFill>
                            <a:srgbClr val="000000"/>
                          </a:solidFill>
                        </a:rPr>
                        <a:t> for growth and development, opening doors for future success</a:t>
                      </a:r>
                      <a:endParaRPr lang="en-GB" dirty="0">
                        <a:solidFill>
                          <a:srgbClr val="000000"/>
                        </a:solidFill>
                      </a:endParaRPr>
                    </a:p>
                  </a:txBody>
                  <a:tcPr/>
                </a:tc>
                <a:tc>
                  <a:txBody>
                    <a:bodyPr/>
                    <a:lstStyle/>
                    <a:p>
                      <a:r>
                        <a:rPr lang="en-US" dirty="0">
                          <a:solidFill>
                            <a:srgbClr val="000000"/>
                          </a:solidFill>
                        </a:rPr>
                        <a:t>Working together, towards shared goals and success; being strong together</a:t>
                      </a:r>
                      <a:endParaRPr lang="en-GB" dirty="0">
                        <a:solidFill>
                          <a:srgbClr val="000000"/>
                        </a:solidFill>
                      </a:endParaRPr>
                    </a:p>
                  </a:txBody>
                  <a:tcPr/>
                </a:tc>
                <a:tc>
                  <a:txBody>
                    <a:bodyPr/>
                    <a:lstStyle/>
                    <a:p>
                      <a:r>
                        <a:rPr lang="en-US" dirty="0">
                          <a:solidFill>
                            <a:srgbClr val="000000"/>
                          </a:solidFill>
                        </a:rPr>
                        <a:t>Encourage ambition;</a:t>
                      </a:r>
                      <a:r>
                        <a:rPr lang="en-US" baseline="0" dirty="0">
                          <a:solidFill>
                            <a:srgbClr val="000000"/>
                          </a:solidFill>
                        </a:rPr>
                        <a:t> providing the inspiration, challenge and support to achieve success in all its forms</a:t>
                      </a:r>
                      <a:endParaRPr lang="en-GB" dirty="0">
                        <a:solidFill>
                          <a:srgbClr val="000000"/>
                        </a:solidFill>
                      </a:endParaRPr>
                    </a:p>
                  </a:txBody>
                  <a:tcPr/>
                </a:tc>
                <a:extLst>
                  <a:ext uri="{0D108BD9-81ED-4DB2-BD59-A6C34878D82A}">
                    <a16:rowId xmlns:a16="http://schemas.microsoft.com/office/drawing/2014/main" val="2784966504"/>
                  </a:ext>
                </a:extLst>
              </a:tr>
            </a:tbl>
          </a:graphicData>
        </a:graphic>
      </p:graphicFrame>
      <p:pic>
        <p:nvPicPr>
          <p:cNvPr id="7" name="Picture 6">
            <a:extLst>
              <a:ext uri="{FF2B5EF4-FFF2-40B4-BE49-F238E27FC236}">
                <a16:creationId xmlns:a16="http://schemas.microsoft.com/office/drawing/2014/main" id="{9E9E24C2-9342-1100-CA4E-5ECCF0E4BDCE}"/>
              </a:ext>
            </a:extLst>
          </p:cNvPr>
          <p:cNvPicPr>
            <a:picLocks noChangeAspect="1"/>
          </p:cNvPicPr>
          <p:nvPr/>
        </p:nvPicPr>
        <p:blipFill>
          <a:blip r:embed="rId4"/>
          <a:stretch>
            <a:fillRect/>
          </a:stretch>
        </p:blipFill>
        <p:spPr>
          <a:xfrm>
            <a:off x="1983016" y="1644028"/>
            <a:ext cx="493264" cy="387960"/>
          </a:xfrm>
          <a:prstGeom prst="rect">
            <a:avLst/>
          </a:prstGeom>
        </p:spPr>
      </p:pic>
      <p:pic>
        <p:nvPicPr>
          <p:cNvPr id="8" name="Picture 7">
            <a:extLst>
              <a:ext uri="{FF2B5EF4-FFF2-40B4-BE49-F238E27FC236}">
                <a16:creationId xmlns:a16="http://schemas.microsoft.com/office/drawing/2014/main" id="{240D07B7-FF7C-F22F-1834-2B75F3A8C225}"/>
              </a:ext>
            </a:extLst>
          </p:cNvPr>
          <p:cNvPicPr>
            <a:picLocks noChangeAspect="1"/>
          </p:cNvPicPr>
          <p:nvPr/>
        </p:nvPicPr>
        <p:blipFill>
          <a:blip r:embed="rId5"/>
          <a:stretch>
            <a:fillRect/>
          </a:stretch>
        </p:blipFill>
        <p:spPr>
          <a:xfrm>
            <a:off x="3943784" y="1644029"/>
            <a:ext cx="419148" cy="404355"/>
          </a:xfrm>
          <a:prstGeom prst="rect">
            <a:avLst/>
          </a:prstGeom>
        </p:spPr>
      </p:pic>
      <p:pic>
        <p:nvPicPr>
          <p:cNvPr id="9" name="Picture 8">
            <a:extLst>
              <a:ext uri="{FF2B5EF4-FFF2-40B4-BE49-F238E27FC236}">
                <a16:creationId xmlns:a16="http://schemas.microsoft.com/office/drawing/2014/main" id="{719DC612-1544-3916-F0A1-AA61C9C9482B}"/>
              </a:ext>
            </a:extLst>
          </p:cNvPr>
          <p:cNvPicPr>
            <a:picLocks noChangeAspect="1"/>
          </p:cNvPicPr>
          <p:nvPr/>
        </p:nvPicPr>
        <p:blipFill>
          <a:blip r:embed="rId6"/>
          <a:stretch>
            <a:fillRect/>
          </a:stretch>
        </p:blipFill>
        <p:spPr>
          <a:xfrm>
            <a:off x="5866788" y="1644028"/>
            <a:ext cx="404355" cy="404355"/>
          </a:xfrm>
          <a:prstGeom prst="rect">
            <a:avLst/>
          </a:prstGeom>
        </p:spPr>
      </p:pic>
      <p:pic>
        <p:nvPicPr>
          <p:cNvPr id="10" name="Picture 9">
            <a:extLst>
              <a:ext uri="{FF2B5EF4-FFF2-40B4-BE49-F238E27FC236}">
                <a16:creationId xmlns:a16="http://schemas.microsoft.com/office/drawing/2014/main" id="{983CFC64-A1A1-54B0-7FA7-1F37C6412E71}"/>
              </a:ext>
            </a:extLst>
          </p:cNvPr>
          <p:cNvPicPr>
            <a:picLocks noChangeAspect="1"/>
          </p:cNvPicPr>
          <p:nvPr/>
        </p:nvPicPr>
        <p:blipFill>
          <a:blip r:embed="rId7"/>
          <a:stretch>
            <a:fillRect/>
          </a:stretch>
        </p:blipFill>
        <p:spPr>
          <a:xfrm>
            <a:off x="7760238" y="1660423"/>
            <a:ext cx="404356" cy="437142"/>
          </a:xfrm>
          <a:prstGeom prst="rect">
            <a:avLst/>
          </a:prstGeom>
        </p:spPr>
      </p:pic>
      <p:sp>
        <p:nvSpPr>
          <p:cNvPr id="11" name="Title 1">
            <a:extLst>
              <a:ext uri="{FF2B5EF4-FFF2-40B4-BE49-F238E27FC236}">
                <a16:creationId xmlns:a16="http://schemas.microsoft.com/office/drawing/2014/main" id="{0C88D735-7D47-1626-5A00-DC392B419EDB}"/>
              </a:ext>
            </a:extLst>
          </p:cNvPr>
          <p:cNvSpPr>
            <a:spLocks noGrp="1"/>
          </p:cNvSpPr>
          <p:nvPr>
            <p:ph type="title"/>
          </p:nvPr>
        </p:nvSpPr>
        <p:spPr>
          <a:xfrm>
            <a:off x="1763689" y="104304"/>
            <a:ext cx="4968552" cy="959373"/>
          </a:xfrm>
        </p:spPr>
        <p:txBody>
          <a:bodyPr>
            <a:normAutofit fontScale="90000"/>
          </a:bodyPr>
          <a:lstStyle/>
          <a:p>
            <a:r>
              <a:rPr lang="en-GB" dirty="0"/>
              <a:t>Futura Learning</a:t>
            </a:r>
            <a:br>
              <a:rPr lang="en-GB" dirty="0"/>
            </a:br>
            <a:r>
              <a:rPr lang="en-GB" dirty="0"/>
              <a:t>Partnership values</a:t>
            </a:r>
          </a:p>
        </p:txBody>
      </p:sp>
    </p:spTree>
    <p:extLst>
      <p:ext uri="{BB962C8B-B14F-4D97-AF65-F5344CB8AC3E}">
        <p14:creationId xmlns:p14="http://schemas.microsoft.com/office/powerpoint/2010/main" val="317739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04304"/>
            <a:ext cx="6347713" cy="1320800"/>
          </a:xfrm>
        </p:spPr>
        <p:txBody>
          <a:bodyPr/>
          <a:lstStyle/>
          <a:p>
            <a:r>
              <a:rPr lang="en-GB" dirty="0"/>
              <a:t>School Vision and values</a:t>
            </a:r>
          </a:p>
        </p:txBody>
      </p:sp>
      <p:sp>
        <p:nvSpPr>
          <p:cNvPr id="3" name="Content Placeholder 2"/>
          <p:cNvSpPr>
            <a:spLocks noGrp="1"/>
          </p:cNvSpPr>
          <p:nvPr>
            <p:ph idx="1"/>
          </p:nvPr>
        </p:nvSpPr>
        <p:spPr>
          <a:xfrm>
            <a:off x="122214" y="764704"/>
            <a:ext cx="8229600" cy="4709120"/>
          </a:xfrm>
        </p:spPr>
        <p:txBody>
          <a:bodyPr>
            <a:normAutofit fontScale="77500" lnSpcReduction="20000"/>
          </a:bodyPr>
          <a:lstStyle/>
          <a:p>
            <a:pPr algn="ctr"/>
            <a:r>
              <a:rPr lang="en-GB" sz="2800" b="0" i="0" u="none" strike="noStrike" dirty="0">
                <a:solidFill>
                  <a:srgbClr val="636362"/>
                </a:solidFill>
                <a:effectLst/>
                <a:latin typeface="ChevinLight"/>
              </a:rPr>
              <a:t>At The Meadows Primary School, children are at the heart of all we do.</a:t>
            </a:r>
          </a:p>
          <a:p>
            <a:pPr algn="ctr"/>
            <a:r>
              <a:rPr lang="en-GB" sz="2800" b="0" i="0" u="none" strike="noStrike" dirty="0">
                <a:solidFill>
                  <a:srgbClr val="636362"/>
                </a:solidFill>
                <a:effectLst/>
                <a:latin typeface="ChevinLight"/>
              </a:rPr>
              <a:t>We welcome all children and their families to join our nurturing and inclusive school community. The Meadows offers fun and positive experiences that create lasting memories. Children experience a rich, creative and challenging curriculum that leads to lifelong curiosity and big dreams!</a:t>
            </a:r>
          </a:p>
          <a:p>
            <a:pPr algn="ctr"/>
            <a:r>
              <a:rPr lang="en-GB" sz="2800" b="0" i="0" u="none" strike="noStrike" dirty="0">
                <a:solidFill>
                  <a:srgbClr val="636362"/>
                </a:solidFill>
                <a:effectLst/>
                <a:latin typeface="ChevinLight"/>
              </a:rPr>
              <a:t>We provide a safe environment that develops resilience and encourages children to take risks, whilst learning from their mistakes. We see every child as an individual and support them on their journey to achieve success.</a:t>
            </a:r>
          </a:p>
          <a:p>
            <a:pPr algn="ctr"/>
            <a:r>
              <a:rPr lang="en-GB" sz="2800" b="0" i="0" u="none" strike="noStrike" dirty="0">
                <a:solidFill>
                  <a:srgbClr val="636362"/>
                </a:solidFill>
                <a:effectLst/>
                <a:latin typeface="ChevinLight"/>
              </a:rPr>
              <a:t>At The Meadows children will spread their wings and fly, with the belief that anything is possible.</a:t>
            </a:r>
          </a:p>
          <a:p>
            <a:pPr algn="ctr"/>
            <a:r>
              <a:rPr lang="en-GB" sz="2800" b="0" i="0" u="none" strike="noStrike" dirty="0">
                <a:solidFill>
                  <a:srgbClr val="636362"/>
                </a:solidFill>
                <a:effectLst/>
                <a:latin typeface="ChevinLight"/>
              </a:rPr>
              <a:t>Focus, Flourish and Fly.</a:t>
            </a:r>
          </a:p>
          <a:p>
            <a:pPr>
              <a:spcBef>
                <a:spcPts val="0"/>
              </a:spcBef>
            </a:pPr>
            <a:endParaRPr lang="en-GB" sz="2800" dirty="0"/>
          </a:p>
        </p:txBody>
      </p:sp>
      <p:pic>
        <p:nvPicPr>
          <p:cNvPr id="6" name="Picture 5">
            <a:extLst>
              <a:ext uri="{FF2B5EF4-FFF2-40B4-BE49-F238E27FC236}">
                <a16:creationId xmlns:a16="http://schemas.microsoft.com/office/drawing/2014/main" id="{6C53D4BD-2007-75EA-5950-06DBB9EF3121}"/>
              </a:ext>
            </a:extLst>
          </p:cNvPr>
          <p:cNvPicPr>
            <a:picLocks noChangeAspect="1"/>
          </p:cNvPicPr>
          <p:nvPr/>
        </p:nvPicPr>
        <p:blipFill>
          <a:blip r:embed="rId2"/>
          <a:stretch>
            <a:fillRect/>
          </a:stretch>
        </p:blipFill>
        <p:spPr>
          <a:xfrm>
            <a:off x="7532298" y="6044756"/>
            <a:ext cx="1611702" cy="813244"/>
          </a:xfrm>
          <a:prstGeom prst="rect">
            <a:avLst/>
          </a:prstGeom>
        </p:spPr>
      </p:pic>
      <p:graphicFrame>
        <p:nvGraphicFramePr>
          <p:cNvPr id="9" name="Table 9">
            <a:extLst>
              <a:ext uri="{FF2B5EF4-FFF2-40B4-BE49-F238E27FC236}">
                <a16:creationId xmlns:a16="http://schemas.microsoft.com/office/drawing/2014/main" id="{AE8E6FF8-4CC6-B23F-34E1-6E0150994BA9}"/>
              </a:ext>
            </a:extLst>
          </p:cNvPr>
          <p:cNvGraphicFramePr>
            <a:graphicFrameLocks noGrp="1"/>
          </p:cNvGraphicFramePr>
          <p:nvPr>
            <p:extLst>
              <p:ext uri="{D42A27DB-BD31-4B8C-83A1-F6EECF244321}">
                <p14:modId xmlns:p14="http://schemas.microsoft.com/office/powerpoint/2010/main" val="2780537180"/>
              </p:ext>
            </p:extLst>
          </p:nvPr>
        </p:nvGraphicFramePr>
        <p:xfrm>
          <a:off x="1524000" y="5351616"/>
          <a:ext cx="6096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958053660"/>
                    </a:ext>
                  </a:extLst>
                </a:gridCol>
                <a:gridCol w="1524000">
                  <a:extLst>
                    <a:ext uri="{9D8B030D-6E8A-4147-A177-3AD203B41FA5}">
                      <a16:colId xmlns:a16="http://schemas.microsoft.com/office/drawing/2014/main" val="691742129"/>
                    </a:ext>
                  </a:extLst>
                </a:gridCol>
                <a:gridCol w="1524000">
                  <a:extLst>
                    <a:ext uri="{9D8B030D-6E8A-4147-A177-3AD203B41FA5}">
                      <a16:colId xmlns:a16="http://schemas.microsoft.com/office/drawing/2014/main" val="3374947865"/>
                    </a:ext>
                  </a:extLst>
                </a:gridCol>
                <a:gridCol w="1524000">
                  <a:extLst>
                    <a:ext uri="{9D8B030D-6E8A-4147-A177-3AD203B41FA5}">
                      <a16:colId xmlns:a16="http://schemas.microsoft.com/office/drawing/2014/main" val="2390312905"/>
                    </a:ext>
                  </a:extLst>
                </a:gridCol>
              </a:tblGrid>
              <a:tr h="370840">
                <a:tc gridSpan="4">
                  <a:txBody>
                    <a:bodyPr/>
                    <a:lstStyle/>
                    <a:p>
                      <a:pPr algn="ctr"/>
                      <a:r>
                        <a:rPr lang="en-US" dirty="0">
                          <a:solidFill>
                            <a:schemeClr val="tx1"/>
                          </a:solidFill>
                        </a:rPr>
                        <a:t>Our school values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6691868"/>
                  </a:ext>
                </a:extLst>
              </a:tr>
              <a:tr h="370840">
                <a:tc>
                  <a:txBody>
                    <a:bodyPr/>
                    <a:lstStyle/>
                    <a:p>
                      <a:r>
                        <a:rPr lang="en-US" dirty="0"/>
                        <a:t>Honesty</a:t>
                      </a:r>
                    </a:p>
                  </a:txBody>
                  <a:tcPr/>
                </a:tc>
                <a:tc>
                  <a:txBody>
                    <a:bodyPr/>
                    <a:lstStyle/>
                    <a:p>
                      <a:r>
                        <a:rPr lang="en-US" dirty="0"/>
                        <a:t>Kindness</a:t>
                      </a:r>
                    </a:p>
                  </a:txBody>
                  <a:tcPr/>
                </a:tc>
                <a:tc>
                  <a:txBody>
                    <a:bodyPr/>
                    <a:lstStyle/>
                    <a:p>
                      <a:r>
                        <a:rPr lang="en-US" dirty="0"/>
                        <a:t>Respect</a:t>
                      </a:r>
                    </a:p>
                  </a:txBody>
                  <a:tcPr/>
                </a:tc>
                <a:tc>
                  <a:txBody>
                    <a:bodyPr/>
                    <a:lstStyle/>
                    <a:p>
                      <a:r>
                        <a:rPr lang="en-US" dirty="0"/>
                        <a:t>Self-belief</a:t>
                      </a:r>
                    </a:p>
                  </a:txBody>
                  <a:tcPr/>
                </a:tc>
                <a:extLst>
                  <a:ext uri="{0D108BD9-81ED-4DB2-BD59-A6C34878D82A}">
                    <a16:rowId xmlns:a16="http://schemas.microsoft.com/office/drawing/2014/main" val="2647404989"/>
                  </a:ext>
                </a:extLst>
              </a:tr>
            </a:tbl>
          </a:graphicData>
        </a:graphic>
      </p:graphicFrame>
      <p:pic>
        <p:nvPicPr>
          <p:cNvPr id="10" name="Picture 9">
            <a:extLst>
              <a:ext uri="{FF2B5EF4-FFF2-40B4-BE49-F238E27FC236}">
                <a16:creationId xmlns:a16="http://schemas.microsoft.com/office/drawing/2014/main" id="{EE8677A9-8831-F580-353D-AB8BB003E7F4}"/>
              </a:ext>
            </a:extLst>
          </p:cNvPr>
          <p:cNvPicPr>
            <a:picLocks noChangeAspect="1"/>
          </p:cNvPicPr>
          <p:nvPr/>
        </p:nvPicPr>
        <p:blipFill rotWithShape="1">
          <a:blip r:embed="rId3"/>
          <a:srcRect r="70014"/>
          <a:stretch/>
        </p:blipFill>
        <p:spPr>
          <a:xfrm>
            <a:off x="1" y="7985"/>
            <a:ext cx="792186" cy="783207"/>
          </a:xfrm>
          <a:prstGeom prst="rect">
            <a:avLst/>
          </a:prstGeom>
        </p:spPr>
      </p:pic>
    </p:spTree>
    <p:extLst>
      <p:ext uri="{BB962C8B-B14F-4D97-AF65-F5344CB8AC3E}">
        <p14:creationId xmlns:p14="http://schemas.microsoft.com/office/powerpoint/2010/main" val="651471786"/>
      </p:ext>
    </p:extLst>
  </p:cSld>
  <p:clrMapOvr>
    <a:masterClrMapping/>
  </p:clrMapOvr>
  <mc:AlternateContent xmlns:mc="http://schemas.openxmlformats.org/markup-compatibility/2006" xmlns:p14="http://schemas.microsoft.com/office/powerpoint/2010/main">
    <mc:Choice Requires="p14">
      <p:transition spd="slow" p14:dur="2000" advTm="39083"/>
    </mc:Choice>
    <mc:Fallback xmlns="">
      <p:transition spd="slow" advTm="3908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40032"/>
            <a:ext cx="6347713" cy="1320800"/>
          </a:xfrm>
        </p:spPr>
        <p:txBody>
          <a:bodyPr/>
          <a:lstStyle/>
          <a:p>
            <a:r>
              <a:rPr lang="en-GB" dirty="0"/>
              <a:t>Uniform</a:t>
            </a:r>
          </a:p>
        </p:txBody>
      </p:sp>
      <p:sp>
        <p:nvSpPr>
          <p:cNvPr id="3" name="Content Placeholder 2"/>
          <p:cNvSpPr>
            <a:spLocks noGrp="1"/>
          </p:cNvSpPr>
          <p:nvPr>
            <p:ph idx="1"/>
          </p:nvPr>
        </p:nvSpPr>
        <p:spPr>
          <a:xfrm>
            <a:off x="270266" y="1063670"/>
            <a:ext cx="8424936" cy="5255344"/>
          </a:xfrm>
        </p:spPr>
        <p:txBody>
          <a:bodyPr>
            <a:normAutofit fontScale="55000" lnSpcReduction="20000"/>
          </a:bodyPr>
          <a:lstStyle/>
          <a:p>
            <a:r>
              <a:rPr lang="en-GB" sz="2800" dirty="0"/>
              <a:t>Our school uniform consists of:</a:t>
            </a:r>
          </a:p>
          <a:p>
            <a:pPr marL="0" indent="0">
              <a:buNone/>
            </a:pPr>
            <a:r>
              <a:rPr lang="en-GB" sz="2800" b="1" dirty="0"/>
              <a:t>Boys: </a:t>
            </a:r>
            <a:r>
              <a:rPr lang="en-GB" sz="2800" dirty="0"/>
              <a:t>Grey trousers or shorts, royal blue jumper and a white shirt/white or royal blue polo shirt. Black school shoes.</a:t>
            </a:r>
          </a:p>
          <a:p>
            <a:pPr marL="0" indent="0">
              <a:buNone/>
            </a:pPr>
            <a:endParaRPr lang="en-GB" sz="2800" dirty="0"/>
          </a:p>
          <a:p>
            <a:pPr marL="0" indent="0">
              <a:buNone/>
            </a:pPr>
            <a:r>
              <a:rPr lang="en-GB" sz="2800" b="1" dirty="0"/>
              <a:t>Girls: </a:t>
            </a:r>
            <a:r>
              <a:rPr lang="en-GB" sz="2800" dirty="0"/>
              <a:t>Grey skirt/shorts/</a:t>
            </a:r>
            <a:r>
              <a:rPr lang="en-GB" sz="2800" dirty="0" err="1"/>
              <a:t>skorts</a:t>
            </a:r>
            <a:r>
              <a:rPr lang="en-GB" sz="2800" dirty="0"/>
              <a:t> or pinafore, royal blue jumper/cardigan, white blouse/white or royal blue polo shirt, and grey tailored trousers for winter wear. In the summer, a blue gingham dress can be worn.</a:t>
            </a:r>
          </a:p>
          <a:p>
            <a:pPr marL="0" indent="0">
              <a:buNone/>
            </a:pPr>
            <a:endParaRPr lang="en-GB" sz="2800" dirty="0"/>
          </a:p>
          <a:p>
            <a:pPr marL="0" indent="0">
              <a:buNone/>
            </a:pPr>
            <a:r>
              <a:rPr lang="en-GB" sz="2800" dirty="0"/>
              <a:t> </a:t>
            </a:r>
            <a:r>
              <a:rPr lang="en-GB" sz="2800" b="1" dirty="0"/>
              <a:t>Black school shoes/trainers </a:t>
            </a:r>
            <a:r>
              <a:rPr lang="en-GB" sz="2800" dirty="0"/>
              <a:t>– if trainers, they need to be</a:t>
            </a:r>
            <a:r>
              <a:rPr lang="en-GB" sz="2800" u="sng" dirty="0"/>
              <a:t> </a:t>
            </a:r>
            <a:r>
              <a:rPr lang="en-GB" sz="2800" b="1" u="sng" dirty="0"/>
              <a:t>all </a:t>
            </a:r>
            <a:r>
              <a:rPr lang="en-GB" sz="2800" dirty="0"/>
              <a:t>black. </a:t>
            </a:r>
          </a:p>
          <a:p>
            <a:pPr marL="0" indent="0">
              <a:buNone/>
            </a:pPr>
            <a:endParaRPr lang="en-GB" sz="2800" dirty="0"/>
          </a:p>
          <a:p>
            <a:pPr marL="0" indent="0">
              <a:buNone/>
            </a:pPr>
            <a:r>
              <a:rPr lang="en-GB" sz="2800" b="1" dirty="0"/>
              <a:t>Mobile phones </a:t>
            </a:r>
            <a:r>
              <a:rPr lang="en-GB" sz="2800" dirty="0"/>
              <a:t>– Children can ONLY bring these in if they are walking home alone and they should be handed to the class teacher – Year 5 &amp; 6 only. </a:t>
            </a:r>
          </a:p>
          <a:p>
            <a:pPr marL="0" indent="0">
              <a:buNone/>
            </a:pPr>
            <a:endParaRPr lang="en-GB" sz="2800" dirty="0">
              <a:solidFill>
                <a:srgbClr val="00B050"/>
              </a:solidFill>
            </a:endParaRPr>
          </a:p>
          <a:p>
            <a:pPr marL="0" indent="0">
              <a:buNone/>
            </a:pPr>
            <a:r>
              <a:rPr lang="en-GB" sz="2800" b="1" dirty="0"/>
              <a:t>Hair</a:t>
            </a:r>
            <a:r>
              <a:rPr lang="en-GB" sz="2800" dirty="0"/>
              <a:t> - Long hair will need to be tied back as a preventative measure against the spread of headlice.</a:t>
            </a:r>
          </a:p>
          <a:p>
            <a:pPr marL="0" indent="0">
              <a:buNone/>
            </a:pPr>
            <a:r>
              <a:rPr lang="en-GB" sz="2800" dirty="0"/>
              <a:t> Any hair colours not considered by the school to be a natural colour, are not permitted. Make up and nail varnish is not permitted.</a:t>
            </a:r>
          </a:p>
          <a:p>
            <a:pPr marL="0" indent="0">
              <a:buNone/>
            </a:pPr>
            <a:r>
              <a:rPr lang="en-GB" sz="2800" b="1" dirty="0">
                <a:solidFill>
                  <a:schemeClr val="tx1"/>
                </a:solidFill>
              </a:rPr>
              <a:t>Jewellery – Only small, round studs may be worn and these must be removed for PE and outdoor exercise. Please do not wear on these days if children cannot remove themselves.</a:t>
            </a:r>
          </a:p>
        </p:txBody>
      </p:sp>
      <p:pic>
        <p:nvPicPr>
          <p:cNvPr id="5" name="Picture 4">
            <a:extLst>
              <a:ext uri="{FF2B5EF4-FFF2-40B4-BE49-F238E27FC236}">
                <a16:creationId xmlns:a16="http://schemas.microsoft.com/office/drawing/2014/main" id="{7B5C3ED1-DDE3-AA68-E976-399BB975CC5D}"/>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6" name="Picture 5">
            <a:extLst>
              <a:ext uri="{FF2B5EF4-FFF2-40B4-BE49-F238E27FC236}">
                <a16:creationId xmlns:a16="http://schemas.microsoft.com/office/drawing/2014/main" id="{2553B3B1-D956-7701-2289-2984819E95D8}"/>
              </a:ext>
            </a:extLst>
          </p:cNvPr>
          <p:cNvPicPr>
            <a:picLocks noChangeAspect="1"/>
          </p:cNvPicPr>
          <p:nvPr/>
        </p:nvPicPr>
        <p:blipFill rotWithShape="1">
          <a:blip r:embed="rId3"/>
          <a:srcRect r="70014"/>
          <a:stretch/>
        </p:blipFill>
        <p:spPr>
          <a:xfrm>
            <a:off x="0" y="7803"/>
            <a:ext cx="899592" cy="889397"/>
          </a:xfrm>
          <a:prstGeom prst="rect">
            <a:avLst/>
          </a:prstGeom>
        </p:spPr>
      </p:pic>
    </p:spTree>
    <p:extLst>
      <p:ext uri="{BB962C8B-B14F-4D97-AF65-F5344CB8AC3E}">
        <p14:creationId xmlns:p14="http://schemas.microsoft.com/office/powerpoint/2010/main" val="212560330"/>
      </p:ext>
    </p:extLst>
  </p:cSld>
  <p:clrMapOvr>
    <a:masterClrMapping/>
  </p:clrMapOvr>
  <mc:AlternateContent xmlns:mc="http://schemas.openxmlformats.org/markup-compatibility/2006" xmlns:p14="http://schemas.microsoft.com/office/powerpoint/2010/main">
    <mc:Choice Requires="p14">
      <p:transition spd="slow" p14:dur="2000" advTm="45896"/>
    </mc:Choice>
    <mc:Fallback xmlns="">
      <p:transition spd="slow" advTm="4589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01146"/>
            <a:ext cx="6347713" cy="1320800"/>
          </a:xfrm>
        </p:spPr>
        <p:txBody>
          <a:bodyPr/>
          <a:lstStyle/>
          <a:p>
            <a:r>
              <a:rPr lang="en-GB" dirty="0"/>
              <a:t>PE Kit</a:t>
            </a:r>
          </a:p>
        </p:txBody>
      </p:sp>
      <p:sp>
        <p:nvSpPr>
          <p:cNvPr id="5" name="Content Placeholder 2">
            <a:extLst>
              <a:ext uri="{FF2B5EF4-FFF2-40B4-BE49-F238E27FC236}">
                <a16:creationId xmlns:a16="http://schemas.microsoft.com/office/drawing/2014/main" id="{1011A545-C7E6-E70F-96B4-A0F6EDBADD48}"/>
              </a:ext>
            </a:extLst>
          </p:cNvPr>
          <p:cNvSpPr>
            <a:spLocks noGrp="1"/>
          </p:cNvSpPr>
          <p:nvPr>
            <p:ph idx="1"/>
          </p:nvPr>
        </p:nvSpPr>
        <p:spPr>
          <a:xfrm>
            <a:off x="468313" y="1270000"/>
            <a:ext cx="8424862" cy="5254625"/>
          </a:xfrm>
        </p:spPr>
        <p:txBody>
          <a:bodyPr>
            <a:normAutofit/>
          </a:bodyPr>
          <a:lstStyle/>
          <a:p>
            <a:r>
              <a:rPr lang="en-GB" sz="2400" dirty="0"/>
              <a:t>Please ensure that your child brings in their PE kit in a named bag on their PE days. </a:t>
            </a:r>
          </a:p>
          <a:p>
            <a:r>
              <a:rPr lang="en-GB" sz="2400" dirty="0"/>
              <a:t>For Y3 – Mon/Thurs; Y4 Tues/Weds; Y5 Mon/Weds</a:t>
            </a:r>
          </a:p>
          <a:p>
            <a:r>
              <a:rPr lang="en-GB" sz="2400" dirty="0"/>
              <a:t>These days are changeable, so we suggest PE kit stays in school all week. </a:t>
            </a:r>
          </a:p>
          <a:p>
            <a:r>
              <a:rPr lang="en-GB" sz="2400" dirty="0"/>
              <a:t>A full kit consists of:</a:t>
            </a:r>
          </a:p>
          <a:p>
            <a:r>
              <a:rPr lang="en-GB" sz="2400" dirty="0"/>
              <a:t>Black shorts/</a:t>
            </a:r>
            <a:r>
              <a:rPr lang="en-GB" sz="2400" dirty="0" err="1"/>
              <a:t>skorts</a:t>
            </a:r>
            <a:endParaRPr lang="en-GB" sz="2400" dirty="0"/>
          </a:p>
          <a:p>
            <a:r>
              <a:rPr lang="en-GB" sz="2400" b="1" dirty="0"/>
              <a:t>white plain t-shirt (</a:t>
            </a:r>
            <a:r>
              <a:rPr lang="en-GB" sz="2400" b="1" u="sng" dirty="0"/>
              <a:t>No</a:t>
            </a:r>
            <a:r>
              <a:rPr lang="en-GB" sz="2400" b="1" dirty="0"/>
              <a:t> logos or football shirts)</a:t>
            </a:r>
          </a:p>
          <a:p>
            <a:r>
              <a:rPr lang="en-GB" sz="2400" dirty="0"/>
              <a:t>Daps or trainers and socks.</a:t>
            </a:r>
          </a:p>
          <a:p>
            <a:r>
              <a:rPr lang="en-GB" sz="2400" dirty="0"/>
              <a:t>A plain, dark hoodie/sweater and jogging bottoms can be worn during colder weather.</a:t>
            </a:r>
          </a:p>
        </p:txBody>
      </p:sp>
      <p:pic>
        <p:nvPicPr>
          <p:cNvPr id="6" name="Picture 5">
            <a:extLst>
              <a:ext uri="{FF2B5EF4-FFF2-40B4-BE49-F238E27FC236}">
                <a16:creationId xmlns:a16="http://schemas.microsoft.com/office/drawing/2014/main" id="{E03395B6-49D2-0A31-AE3B-1E5A3C87683E}"/>
              </a:ext>
            </a:extLst>
          </p:cNvPr>
          <p:cNvPicPr>
            <a:picLocks noChangeAspect="1"/>
          </p:cNvPicPr>
          <p:nvPr/>
        </p:nvPicPr>
        <p:blipFill rotWithShape="1">
          <a:blip r:embed="rId2"/>
          <a:srcRect r="70014"/>
          <a:stretch/>
        </p:blipFill>
        <p:spPr>
          <a:xfrm>
            <a:off x="0" y="7803"/>
            <a:ext cx="899592" cy="889397"/>
          </a:xfrm>
          <a:prstGeom prst="rect">
            <a:avLst/>
          </a:prstGeom>
        </p:spPr>
      </p:pic>
      <p:pic>
        <p:nvPicPr>
          <p:cNvPr id="7" name="Picture 6">
            <a:extLst>
              <a:ext uri="{FF2B5EF4-FFF2-40B4-BE49-F238E27FC236}">
                <a16:creationId xmlns:a16="http://schemas.microsoft.com/office/drawing/2014/main" id="{4994340C-2E36-48EC-FB12-A24803922B2D}"/>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2185738007"/>
      </p:ext>
    </p:extLst>
  </p:cSld>
  <p:clrMapOvr>
    <a:masterClrMapping/>
  </p:clrMapOvr>
  <mc:AlternateContent xmlns:mc="http://schemas.openxmlformats.org/markup-compatibility/2006" xmlns:p14="http://schemas.microsoft.com/office/powerpoint/2010/main">
    <mc:Choice Requires="p14">
      <p:transition spd="slow" p14:dur="2000" advTm="45896"/>
    </mc:Choice>
    <mc:Fallback xmlns="">
      <p:transition spd="slow" advTm="4589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9939606-266D-50FF-ED47-A5B91817118F}"/>
              </a:ext>
            </a:extLst>
          </p:cNvPr>
          <p:cNvPicPr>
            <a:picLocks noChangeAspect="1"/>
          </p:cNvPicPr>
          <p:nvPr/>
        </p:nvPicPr>
        <p:blipFill>
          <a:blip r:embed="rId2"/>
          <a:stretch>
            <a:fillRect/>
          </a:stretch>
        </p:blipFill>
        <p:spPr>
          <a:xfrm>
            <a:off x="7532298" y="6044756"/>
            <a:ext cx="1611702" cy="813244"/>
          </a:xfrm>
          <a:prstGeom prst="rect">
            <a:avLst/>
          </a:prstGeom>
        </p:spPr>
      </p:pic>
      <p:sp>
        <p:nvSpPr>
          <p:cNvPr id="2" name="Title 1"/>
          <p:cNvSpPr>
            <a:spLocks noGrp="1"/>
          </p:cNvSpPr>
          <p:nvPr>
            <p:ph type="title"/>
          </p:nvPr>
        </p:nvSpPr>
        <p:spPr>
          <a:xfrm>
            <a:off x="1398143" y="188640"/>
            <a:ext cx="6347713" cy="1320800"/>
          </a:xfrm>
        </p:spPr>
        <p:txBody>
          <a:bodyPr/>
          <a:lstStyle/>
          <a:p>
            <a:r>
              <a:rPr lang="en-GB" dirty="0"/>
              <a:t>School day</a:t>
            </a:r>
          </a:p>
        </p:txBody>
      </p:sp>
      <p:sp>
        <p:nvSpPr>
          <p:cNvPr id="3" name="Content Placeholder 2"/>
          <p:cNvSpPr>
            <a:spLocks noGrp="1"/>
          </p:cNvSpPr>
          <p:nvPr>
            <p:ph idx="1"/>
          </p:nvPr>
        </p:nvSpPr>
        <p:spPr>
          <a:xfrm>
            <a:off x="107504" y="836712"/>
            <a:ext cx="8640960" cy="5832648"/>
          </a:xfrm>
        </p:spPr>
        <p:txBody>
          <a:bodyPr>
            <a:normAutofit fontScale="70000" lnSpcReduction="20000"/>
          </a:bodyPr>
          <a:lstStyle/>
          <a:p>
            <a:pPr marL="0" indent="0">
              <a:buNone/>
            </a:pPr>
            <a:endParaRPr lang="en-GB" sz="2800" dirty="0">
              <a:solidFill>
                <a:schemeClr val="tx1"/>
              </a:solidFill>
            </a:endParaRPr>
          </a:p>
          <a:p>
            <a:r>
              <a:rPr lang="en-GB" sz="2800" b="1" dirty="0">
                <a:solidFill>
                  <a:schemeClr val="tx1"/>
                </a:solidFill>
              </a:rPr>
              <a:t>Teachers will be on the playground at 8:50am</a:t>
            </a:r>
            <a:endParaRPr lang="en-GB" sz="2800" dirty="0">
              <a:solidFill>
                <a:schemeClr val="tx1"/>
              </a:solidFill>
            </a:endParaRPr>
          </a:p>
          <a:p>
            <a:r>
              <a:rPr lang="en-GB" sz="2800" dirty="0">
                <a:solidFill>
                  <a:schemeClr val="tx1"/>
                </a:solidFill>
              </a:rPr>
              <a:t>We encourage children to walk or scoot to school. We have our scooter pods for those who choose to do so. If you do need to travel by car, please be considerate of our neighbours when parking at drop off and pick up times.   </a:t>
            </a:r>
          </a:p>
          <a:p>
            <a:r>
              <a:rPr lang="en-US" sz="2800" dirty="0">
                <a:solidFill>
                  <a:schemeClr val="tx1"/>
                </a:solidFill>
              </a:rPr>
              <a:t>Whistle will be blown at </a:t>
            </a:r>
            <a:r>
              <a:rPr lang="en-US" sz="2800" b="1" dirty="0">
                <a:solidFill>
                  <a:schemeClr val="tx1"/>
                </a:solidFill>
              </a:rPr>
              <a:t>8:55am</a:t>
            </a:r>
          </a:p>
          <a:p>
            <a:r>
              <a:rPr lang="en-US" sz="2800" dirty="0">
                <a:solidFill>
                  <a:schemeClr val="tx1"/>
                </a:solidFill>
              </a:rPr>
              <a:t>Children who arrive late must report to reception to sign in.</a:t>
            </a:r>
          </a:p>
          <a:p>
            <a:r>
              <a:rPr lang="en-US" sz="2800" dirty="0">
                <a:solidFill>
                  <a:schemeClr val="tx1"/>
                </a:solidFill>
              </a:rPr>
              <a:t>School day finishes at </a:t>
            </a:r>
            <a:r>
              <a:rPr lang="en-US" sz="2800" b="1" dirty="0">
                <a:solidFill>
                  <a:schemeClr val="tx1"/>
                </a:solidFill>
              </a:rPr>
              <a:t>3:30pm</a:t>
            </a:r>
          </a:p>
          <a:p>
            <a:r>
              <a:rPr lang="en-US" sz="2800" b="1" dirty="0">
                <a:solidFill>
                  <a:schemeClr val="tx1"/>
                </a:solidFill>
              </a:rPr>
              <a:t>Please let the office know if a different family member is collecting your child on a day, even if it is just once. This is for safeguarding purposes. </a:t>
            </a:r>
          </a:p>
          <a:p>
            <a:r>
              <a:rPr lang="en-US" sz="2800" b="1" dirty="0">
                <a:solidFill>
                  <a:schemeClr val="tx1"/>
                </a:solidFill>
              </a:rPr>
              <a:t>Y5 &amp; Y6 may walk home at the end of the day, but a written permission letter must be emailed in and signed off by the Mr Edwards (Headteacher) – Even if you did this last year, this must be done again. </a:t>
            </a:r>
          </a:p>
          <a:p>
            <a:r>
              <a:rPr lang="en-US" sz="2800" b="1" dirty="0">
                <a:solidFill>
                  <a:schemeClr val="tx1"/>
                </a:solidFill>
              </a:rPr>
              <a:t>If someone else is </a:t>
            </a:r>
            <a:r>
              <a:rPr lang="en-US" sz="2800" b="1" dirty="0" err="1">
                <a:solidFill>
                  <a:schemeClr val="tx1"/>
                </a:solidFill>
              </a:rPr>
              <a:t>collecing</a:t>
            </a:r>
            <a:r>
              <a:rPr lang="en-US" sz="2800" b="1" dirty="0">
                <a:solidFill>
                  <a:schemeClr val="tx1"/>
                </a:solidFill>
              </a:rPr>
              <a:t> your child, we now have a password  system. Only siblings over 16 should collect.</a:t>
            </a:r>
          </a:p>
          <a:p>
            <a:endParaRPr lang="en-US" sz="2800" dirty="0">
              <a:solidFill>
                <a:schemeClr val="tx1"/>
              </a:solidFill>
            </a:endParaRPr>
          </a:p>
          <a:p>
            <a:endParaRPr lang="en-GB" sz="2800" dirty="0">
              <a:solidFill>
                <a:schemeClr val="tx1"/>
              </a:solidFill>
            </a:endParaRPr>
          </a:p>
          <a:p>
            <a:endParaRPr lang="en-GB" sz="2800" dirty="0">
              <a:solidFill>
                <a:srgbClr val="00B050"/>
              </a:solidFill>
            </a:endParaRPr>
          </a:p>
        </p:txBody>
      </p:sp>
      <p:pic>
        <p:nvPicPr>
          <p:cNvPr id="5" name="Picture 4">
            <a:extLst>
              <a:ext uri="{FF2B5EF4-FFF2-40B4-BE49-F238E27FC236}">
                <a16:creationId xmlns:a16="http://schemas.microsoft.com/office/drawing/2014/main" id="{025B104E-796E-B9A7-47CC-0A8650FDCDB7}"/>
              </a:ext>
            </a:extLst>
          </p:cNvPr>
          <p:cNvPicPr>
            <a:picLocks noChangeAspect="1"/>
          </p:cNvPicPr>
          <p:nvPr/>
        </p:nvPicPr>
        <p:blipFill rotWithShape="1">
          <a:blip r:embed="rId3"/>
          <a:srcRect r="70014"/>
          <a:stretch/>
        </p:blipFill>
        <p:spPr>
          <a:xfrm>
            <a:off x="0" y="54313"/>
            <a:ext cx="899592" cy="889397"/>
          </a:xfrm>
          <a:prstGeom prst="rect">
            <a:avLst/>
          </a:prstGeom>
        </p:spPr>
      </p:pic>
    </p:spTree>
    <p:extLst>
      <p:ext uri="{BB962C8B-B14F-4D97-AF65-F5344CB8AC3E}">
        <p14:creationId xmlns:p14="http://schemas.microsoft.com/office/powerpoint/2010/main" val="543559214"/>
      </p:ext>
    </p:extLst>
  </p:cSld>
  <p:clrMapOvr>
    <a:masterClrMapping/>
  </p:clrMapOvr>
  <mc:AlternateContent xmlns:mc="http://schemas.openxmlformats.org/markup-compatibility/2006" xmlns:p14="http://schemas.microsoft.com/office/powerpoint/2010/main">
    <mc:Choice Requires="p14">
      <p:transition spd="slow" p14:dur="2000" advTm="45896"/>
    </mc:Choice>
    <mc:Fallback xmlns="">
      <p:transition spd="slow" advTm="4589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0B023-AFC1-CD7B-B6C4-C6391993B173}"/>
              </a:ext>
            </a:extLst>
          </p:cNvPr>
          <p:cNvSpPr>
            <a:spLocks noGrp="1"/>
          </p:cNvSpPr>
          <p:nvPr>
            <p:ph type="title"/>
          </p:nvPr>
        </p:nvSpPr>
        <p:spPr>
          <a:xfrm>
            <a:off x="1043608" y="516017"/>
            <a:ext cx="6347713" cy="1320800"/>
          </a:xfrm>
        </p:spPr>
        <p:txBody>
          <a:bodyPr/>
          <a:lstStyle/>
          <a:p>
            <a:r>
              <a:rPr lang="en-GB" dirty="0"/>
              <a:t>Inhalers	</a:t>
            </a:r>
          </a:p>
        </p:txBody>
      </p:sp>
      <p:sp>
        <p:nvSpPr>
          <p:cNvPr id="3" name="Content Placeholder 2">
            <a:extLst>
              <a:ext uri="{FF2B5EF4-FFF2-40B4-BE49-F238E27FC236}">
                <a16:creationId xmlns:a16="http://schemas.microsoft.com/office/drawing/2014/main" id="{3AF10805-EC0A-784D-94BB-F2FE697BF8A4}"/>
              </a:ext>
            </a:extLst>
          </p:cNvPr>
          <p:cNvSpPr>
            <a:spLocks noGrp="1"/>
          </p:cNvSpPr>
          <p:nvPr>
            <p:ph idx="1"/>
          </p:nvPr>
        </p:nvSpPr>
        <p:spPr/>
        <p:txBody>
          <a:bodyPr/>
          <a:lstStyle/>
          <a:p>
            <a:r>
              <a:rPr lang="en-GB" dirty="0"/>
              <a:t>All children will have taken their inhalers home at the end of the last academic year.</a:t>
            </a:r>
          </a:p>
          <a:p>
            <a:r>
              <a:rPr lang="en-GB" dirty="0"/>
              <a:t>Children requiring inhalers – these must be brought into school (named) and a inhaler permission form will need to be filled out. </a:t>
            </a:r>
          </a:p>
          <a:p>
            <a:r>
              <a:rPr lang="en-GB" dirty="0"/>
              <a:t>This can be done via the office when you bring the inhaler into school – it must  be completed by their parent/guardian. </a:t>
            </a:r>
          </a:p>
        </p:txBody>
      </p:sp>
      <p:pic>
        <p:nvPicPr>
          <p:cNvPr id="4" name="Picture 3">
            <a:extLst>
              <a:ext uri="{FF2B5EF4-FFF2-40B4-BE49-F238E27FC236}">
                <a16:creationId xmlns:a16="http://schemas.microsoft.com/office/drawing/2014/main" id="{1C2864D9-E0F9-C230-6997-9809FBAFAAF0}"/>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5" name="Picture 4">
            <a:extLst>
              <a:ext uri="{FF2B5EF4-FFF2-40B4-BE49-F238E27FC236}">
                <a16:creationId xmlns:a16="http://schemas.microsoft.com/office/drawing/2014/main" id="{3CAC9D51-0068-15D5-22B6-49247BFB0CD2}"/>
              </a:ext>
            </a:extLst>
          </p:cNvPr>
          <p:cNvPicPr>
            <a:picLocks noChangeAspect="1"/>
          </p:cNvPicPr>
          <p:nvPr/>
        </p:nvPicPr>
        <p:blipFill rotWithShape="1">
          <a:blip r:embed="rId3"/>
          <a:srcRect r="70014"/>
          <a:stretch/>
        </p:blipFill>
        <p:spPr>
          <a:xfrm>
            <a:off x="0" y="54313"/>
            <a:ext cx="899592" cy="889397"/>
          </a:xfrm>
          <a:prstGeom prst="rect">
            <a:avLst/>
          </a:prstGeom>
        </p:spPr>
      </p:pic>
    </p:spTree>
    <p:extLst>
      <p:ext uri="{BB962C8B-B14F-4D97-AF65-F5344CB8AC3E}">
        <p14:creationId xmlns:p14="http://schemas.microsoft.com/office/powerpoint/2010/main" val="3307986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4511"/>
            <a:ext cx="6347713" cy="1320800"/>
          </a:xfrm>
        </p:spPr>
        <p:txBody>
          <a:bodyPr/>
          <a:lstStyle/>
          <a:p>
            <a:r>
              <a:rPr lang="en-GB" dirty="0"/>
              <a:t>Resources</a:t>
            </a:r>
          </a:p>
        </p:txBody>
      </p:sp>
      <p:sp>
        <p:nvSpPr>
          <p:cNvPr id="3" name="Content Placeholder 2"/>
          <p:cNvSpPr>
            <a:spLocks noGrp="1"/>
          </p:cNvSpPr>
          <p:nvPr>
            <p:ph idx="1"/>
          </p:nvPr>
        </p:nvSpPr>
        <p:spPr>
          <a:xfrm>
            <a:off x="457200" y="1600200"/>
            <a:ext cx="8229600" cy="4709120"/>
          </a:xfrm>
        </p:spPr>
        <p:txBody>
          <a:bodyPr>
            <a:normAutofit/>
          </a:bodyPr>
          <a:lstStyle/>
          <a:p>
            <a:pPr>
              <a:spcBef>
                <a:spcPts val="0"/>
              </a:spcBef>
            </a:pPr>
            <a:r>
              <a:rPr lang="en-GB" sz="2800" dirty="0"/>
              <a:t>Children will be supplied with all of the stationery and equipment that they need.</a:t>
            </a:r>
          </a:p>
          <a:p>
            <a:pPr>
              <a:spcBef>
                <a:spcPts val="0"/>
              </a:spcBef>
            </a:pPr>
            <a:endParaRPr lang="en-GB" sz="2800" dirty="0"/>
          </a:p>
          <a:p>
            <a:pPr>
              <a:spcBef>
                <a:spcPts val="0"/>
              </a:spcBef>
            </a:pPr>
            <a:r>
              <a:rPr lang="en-GB" sz="2800" dirty="0"/>
              <a:t>No pencil cases are needed.</a:t>
            </a:r>
          </a:p>
          <a:p>
            <a:pPr marL="0" indent="0">
              <a:spcBef>
                <a:spcPts val="0"/>
              </a:spcBef>
              <a:buNone/>
            </a:pPr>
            <a:endParaRPr lang="en-GB" sz="2800" dirty="0"/>
          </a:p>
          <a:p>
            <a:pPr>
              <a:spcBef>
                <a:spcPts val="0"/>
              </a:spcBef>
            </a:pPr>
            <a:r>
              <a:rPr lang="en-GB" sz="2800" dirty="0"/>
              <a:t>We may ask for donations of resources for learning in lessons. Teachers will ask for these ahead of time.</a:t>
            </a:r>
          </a:p>
        </p:txBody>
      </p:sp>
      <p:pic>
        <p:nvPicPr>
          <p:cNvPr id="5" name="Picture 4">
            <a:extLst>
              <a:ext uri="{FF2B5EF4-FFF2-40B4-BE49-F238E27FC236}">
                <a16:creationId xmlns:a16="http://schemas.microsoft.com/office/drawing/2014/main" id="{A8DF1CCD-E53A-5177-8842-80105A63F2A0}"/>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6" name="Picture 5">
            <a:extLst>
              <a:ext uri="{FF2B5EF4-FFF2-40B4-BE49-F238E27FC236}">
                <a16:creationId xmlns:a16="http://schemas.microsoft.com/office/drawing/2014/main" id="{DED8C5BB-6F96-7D7A-4E21-89FB9A1182F5}"/>
              </a:ext>
            </a:extLst>
          </p:cNvPr>
          <p:cNvPicPr>
            <a:picLocks noChangeAspect="1"/>
          </p:cNvPicPr>
          <p:nvPr/>
        </p:nvPicPr>
        <p:blipFill rotWithShape="1">
          <a:blip r:embed="rId3"/>
          <a:srcRect r="70014"/>
          <a:stretch/>
        </p:blipFill>
        <p:spPr>
          <a:xfrm>
            <a:off x="0" y="54313"/>
            <a:ext cx="899592" cy="889397"/>
          </a:xfrm>
          <a:prstGeom prst="rect">
            <a:avLst/>
          </a:prstGeom>
        </p:spPr>
      </p:pic>
    </p:spTree>
    <p:extLst>
      <p:ext uri="{BB962C8B-B14F-4D97-AF65-F5344CB8AC3E}">
        <p14:creationId xmlns:p14="http://schemas.microsoft.com/office/powerpoint/2010/main" val="3710508355"/>
      </p:ext>
    </p:extLst>
  </p:cSld>
  <p:clrMapOvr>
    <a:masterClrMapping/>
  </p:clrMapOvr>
  <mc:AlternateContent xmlns:mc="http://schemas.openxmlformats.org/markup-compatibility/2006" xmlns:p14="http://schemas.microsoft.com/office/powerpoint/2010/main">
    <mc:Choice Requires="p14">
      <p:transition spd="slow" p14:dur="2000" advTm="39083"/>
    </mc:Choice>
    <mc:Fallback xmlns="">
      <p:transition spd="slow" advTm="3908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7"/>
</p:tagLst>
</file>

<file path=ppt/tags/tag2.xml><?xml version="1.0" encoding="utf-8"?>
<p:tagLst xmlns:a="http://schemas.openxmlformats.org/drawingml/2006/main" xmlns:r="http://schemas.openxmlformats.org/officeDocument/2006/relationships" xmlns:p="http://schemas.openxmlformats.org/presentationml/2006/main">
  <p:tag name="TIMING" val="|1.7"/>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{7BC65F3E-2C3C-9F44-8D07-D768901A9CB6}tf10001060</Template>
  <TotalTime>1129</TotalTime>
  <Words>2549</Words>
  <Application>Microsoft Office PowerPoint</Application>
  <PresentationFormat>On-screen Show (4:3)</PresentationFormat>
  <Paragraphs>215</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ChevinLight</vt:lpstr>
      <vt:lpstr>Trebuchet MS</vt:lpstr>
      <vt:lpstr>Wingdings 3</vt:lpstr>
      <vt:lpstr>Facet</vt:lpstr>
      <vt:lpstr>Welcome to Year 3/4</vt:lpstr>
      <vt:lpstr>PowerPoint Presentation</vt:lpstr>
      <vt:lpstr>Futura Learning Partnership values</vt:lpstr>
      <vt:lpstr>School Vision and values</vt:lpstr>
      <vt:lpstr>Uniform</vt:lpstr>
      <vt:lpstr>PE Kit</vt:lpstr>
      <vt:lpstr>School day</vt:lpstr>
      <vt:lpstr>Inhalers </vt:lpstr>
      <vt:lpstr>Resources</vt:lpstr>
      <vt:lpstr>Attendance</vt:lpstr>
      <vt:lpstr>School dinners</vt:lpstr>
      <vt:lpstr>Could you be eligible for Pupil Premium funding?</vt:lpstr>
      <vt:lpstr>Behaviour</vt:lpstr>
      <vt:lpstr>Raindrops – only 3 displayed in class</vt:lpstr>
      <vt:lpstr>Anti-Bullying</vt:lpstr>
      <vt:lpstr>Homework</vt:lpstr>
      <vt:lpstr>English</vt:lpstr>
      <vt:lpstr>Trips and visitors</vt:lpstr>
      <vt:lpstr>Current trips for Y3/4/5</vt:lpstr>
      <vt:lpstr>How can you support your  child?</vt:lpstr>
      <vt:lpstr>Assessment</vt:lpstr>
      <vt:lpstr>Contact us</vt:lpstr>
      <vt:lpstr>Assemblies</vt:lpstr>
      <vt:lpstr>Photo consent  </vt:lpstr>
      <vt:lpstr>Thank you </vt:lpstr>
    </vt:vector>
  </TitlesOfParts>
  <Company>SGS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1</dc:title>
  <dc:creator>Lucy Grabham</dc:creator>
  <cp:lastModifiedBy>Mr G.Marron</cp:lastModifiedBy>
  <cp:revision>69</cp:revision>
  <dcterms:created xsi:type="dcterms:W3CDTF">2015-09-09T09:55:28Z</dcterms:created>
  <dcterms:modified xsi:type="dcterms:W3CDTF">2023-09-14T13:19:50Z</dcterms:modified>
</cp:coreProperties>
</file>